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ink/ink1.xml" ContentType="application/inkml+xml"/>
  <Default Extension="wdp" ContentType="image/vnd.ms-photo"/>
  <Default Extension="gif" ContentType="image/gif"/>
  <Default Extension="vml" ContentType="application/vnd.openxmlformats-officedocument.vmlDrawing"/>
  <Default Extension="docm" ContentType="application/vnd.ms-word.document.macroEnabled.12"/>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63" r:id="rId5"/>
    <p:sldId id="261" r:id="rId6"/>
    <p:sldId id="264" r:id="rId7"/>
  </p:sldIdLst>
  <p:sldSz cx="16459200" cy="10972800"/>
  <p:notesSz cx="9601200" cy="15087600"/>
  <p:defaultTextStyle>
    <a:defPPr>
      <a:defRPr lang="en-US"/>
    </a:defPPr>
    <a:lvl1pPr marL="0" algn="l" defTabSz="2089900" rtl="0" eaLnBrk="1" latinLnBrk="0" hangingPunct="1">
      <a:defRPr sz="4100" kern="1200">
        <a:solidFill>
          <a:schemeClr val="tx1"/>
        </a:solidFill>
        <a:latin typeface="+mn-lt"/>
        <a:ea typeface="+mn-ea"/>
        <a:cs typeface="+mn-cs"/>
      </a:defRPr>
    </a:lvl1pPr>
    <a:lvl2pPr marL="1044950" algn="l" defTabSz="2089900" rtl="0" eaLnBrk="1" latinLnBrk="0" hangingPunct="1">
      <a:defRPr sz="4100" kern="1200">
        <a:solidFill>
          <a:schemeClr val="tx1"/>
        </a:solidFill>
        <a:latin typeface="+mn-lt"/>
        <a:ea typeface="+mn-ea"/>
        <a:cs typeface="+mn-cs"/>
      </a:defRPr>
    </a:lvl2pPr>
    <a:lvl3pPr marL="2089900" algn="l" defTabSz="2089900" rtl="0" eaLnBrk="1" latinLnBrk="0" hangingPunct="1">
      <a:defRPr sz="4100" kern="1200">
        <a:solidFill>
          <a:schemeClr val="tx1"/>
        </a:solidFill>
        <a:latin typeface="+mn-lt"/>
        <a:ea typeface="+mn-ea"/>
        <a:cs typeface="+mn-cs"/>
      </a:defRPr>
    </a:lvl3pPr>
    <a:lvl4pPr marL="3134851" algn="l" defTabSz="2089900" rtl="0" eaLnBrk="1" latinLnBrk="0" hangingPunct="1">
      <a:defRPr sz="4100" kern="1200">
        <a:solidFill>
          <a:schemeClr val="tx1"/>
        </a:solidFill>
        <a:latin typeface="+mn-lt"/>
        <a:ea typeface="+mn-ea"/>
        <a:cs typeface="+mn-cs"/>
      </a:defRPr>
    </a:lvl4pPr>
    <a:lvl5pPr marL="4179801" algn="l" defTabSz="2089900" rtl="0" eaLnBrk="1" latinLnBrk="0" hangingPunct="1">
      <a:defRPr sz="4100" kern="1200">
        <a:solidFill>
          <a:schemeClr val="tx1"/>
        </a:solidFill>
        <a:latin typeface="+mn-lt"/>
        <a:ea typeface="+mn-ea"/>
        <a:cs typeface="+mn-cs"/>
      </a:defRPr>
    </a:lvl5pPr>
    <a:lvl6pPr marL="5224751" algn="l" defTabSz="2089900" rtl="0" eaLnBrk="1" latinLnBrk="0" hangingPunct="1">
      <a:defRPr sz="4100" kern="1200">
        <a:solidFill>
          <a:schemeClr val="tx1"/>
        </a:solidFill>
        <a:latin typeface="+mn-lt"/>
        <a:ea typeface="+mn-ea"/>
        <a:cs typeface="+mn-cs"/>
      </a:defRPr>
    </a:lvl6pPr>
    <a:lvl7pPr marL="6269701" algn="l" defTabSz="2089900" rtl="0" eaLnBrk="1" latinLnBrk="0" hangingPunct="1">
      <a:defRPr sz="4100" kern="1200">
        <a:solidFill>
          <a:schemeClr val="tx1"/>
        </a:solidFill>
        <a:latin typeface="+mn-lt"/>
        <a:ea typeface="+mn-ea"/>
        <a:cs typeface="+mn-cs"/>
      </a:defRPr>
    </a:lvl7pPr>
    <a:lvl8pPr marL="7314652" algn="l" defTabSz="2089900" rtl="0" eaLnBrk="1" latinLnBrk="0" hangingPunct="1">
      <a:defRPr sz="4100" kern="1200">
        <a:solidFill>
          <a:schemeClr val="tx1"/>
        </a:solidFill>
        <a:latin typeface="+mn-lt"/>
        <a:ea typeface="+mn-ea"/>
        <a:cs typeface="+mn-cs"/>
      </a:defRPr>
    </a:lvl8pPr>
    <a:lvl9pPr marL="8359602" algn="l" defTabSz="2089900" rtl="0" eaLnBrk="1" latinLnBrk="0" hangingPunct="1">
      <a:defRPr sz="4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99"/>
    <a:srgbClr val="F2F2F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41" autoAdjust="0"/>
    <p:restoredTop sz="99885" autoAdjust="0"/>
  </p:normalViewPr>
  <p:slideViewPr>
    <p:cSldViewPr showGuides="1">
      <p:cViewPr varScale="1">
        <p:scale>
          <a:sx n="70" d="100"/>
          <a:sy n="70" d="100"/>
        </p:scale>
        <p:origin x="-966" y="-108"/>
      </p:cViewPr>
      <p:guideLst>
        <p:guide orient="horz" pos="3456"/>
        <p:guide orient="horz" pos="6480"/>
        <p:guide orient="horz" pos="240"/>
        <p:guide orient="horz" pos="6624"/>
        <p:guide orient="horz" pos="6240"/>
        <p:guide orient="horz" pos="768"/>
        <p:guide orient="horz" pos="6576"/>
        <p:guide orient="horz" pos="528"/>
        <p:guide orient="horz" pos="192"/>
        <p:guide pos="5184"/>
        <p:guide pos="10080"/>
        <p:guide pos="288"/>
        <p:guide pos="240"/>
        <p:guide pos="10128"/>
        <p:guide pos="2736"/>
        <p:guide pos="5136"/>
        <p:guide pos="5232"/>
        <p:guide pos="7632"/>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28.34646" units="1/cm"/>
          <inkml:channelProperty channel="Y" name="resolution" value="28.30189" units="1/cm"/>
        </inkml:channelProperties>
      </inkml:inkSource>
      <inkml:timestamp xml:id="ts0" timeString="2012-10-31T21:17:06.975"/>
    </inkml:context>
    <inkml:brush xml:id="br0">
      <inkml:brushProperty name="width" value="0.04667" units="cm"/>
      <inkml:brushProperty name="height" value="0.04667" units="cm"/>
      <inkml:brushProperty name="fitToCurve" value="1"/>
    </inkml:brush>
  </inkml:definitions>
  <inkml:trace contextRef="#ctx0" brushRef="#br0">0 0</inkml:trace>
  <inkml:trace contextRef="#ctx0" brushRef="#br0" timeOffset="1">2337 1524</inkml:trace>
  <inkml:trace contextRef="#ctx0" brushRef="#br0" timeOffset="2">2337 1524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2"/>
            <a:ext cx="4161629" cy="755034"/>
          </a:xfrm>
          <a:prstGeom prst="rect">
            <a:avLst/>
          </a:prstGeom>
        </p:spPr>
        <p:txBody>
          <a:bodyPr vert="horz" lIns="139795" tIns="69899" rIns="139795" bIns="69899" rtlCol="0"/>
          <a:lstStyle>
            <a:lvl1pPr algn="l">
              <a:defRPr sz="1800"/>
            </a:lvl1pPr>
          </a:lstStyle>
          <a:p>
            <a:endParaRPr lang="en-US"/>
          </a:p>
        </p:txBody>
      </p:sp>
      <p:sp>
        <p:nvSpPr>
          <p:cNvPr id="3" name="Date Placeholder 2"/>
          <p:cNvSpPr>
            <a:spLocks noGrp="1"/>
          </p:cNvSpPr>
          <p:nvPr>
            <p:ph type="dt" idx="1"/>
          </p:nvPr>
        </p:nvSpPr>
        <p:spPr>
          <a:xfrm>
            <a:off x="5437358" y="2"/>
            <a:ext cx="4161626" cy="755034"/>
          </a:xfrm>
          <a:prstGeom prst="rect">
            <a:avLst/>
          </a:prstGeom>
        </p:spPr>
        <p:txBody>
          <a:bodyPr vert="horz" lIns="139795" tIns="69899" rIns="139795" bIns="69899" rtlCol="0"/>
          <a:lstStyle>
            <a:lvl1pPr algn="r">
              <a:defRPr sz="1800"/>
            </a:lvl1pPr>
          </a:lstStyle>
          <a:p>
            <a:fld id="{F2C7CC76-C2BA-4A9B-8D22-7CDD5441CBAB}" type="datetimeFigureOut">
              <a:rPr lang="en-US" smtClean="0"/>
              <a:pPr/>
              <a:t>4/23/2013</a:t>
            </a:fld>
            <a:endParaRPr lang="en-US"/>
          </a:p>
        </p:txBody>
      </p:sp>
      <p:sp>
        <p:nvSpPr>
          <p:cNvPr id="4" name="Slide Image Placeholder 3"/>
          <p:cNvSpPr>
            <a:spLocks noGrp="1" noRot="1" noChangeAspect="1"/>
          </p:cNvSpPr>
          <p:nvPr>
            <p:ph type="sldImg" idx="2"/>
          </p:nvPr>
        </p:nvSpPr>
        <p:spPr>
          <a:xfrm>
            <a:off x="560388" y="1131888"/>
            <a:ext cx="8485187" cy="5657850"/>
          </a:xfrm>
          <a:prstGeom prst="rect">
            <a:avLst/>
          </a:prstGeom>
          <a:noFill/>
          <a:ln w="12700">
            <a:solidFill>
              <a:prstClr val="black"/>
            </a:solidFill>
          </a:ln>
        </p:spPr>
        <p:txBody>
          <a:bodyPr vert="horz" lIns="139795" tIns="69899" rIns="139795" bIns="69899" rtlCol="0" anchor="ctr"/>
          <a:lstStyle/>
          <a:p>
            <a:endParaRPr lang="en-US"/>
          </a:p>
        </p:txBody>
      </p:sp>
      <p:sp>
        <p:nvSpPr>
          <p:cNvPr id="5" name="Notes Placeholder 4"/>
          <p:cNvSpPr>
            <a:spLocks noGrp="1"/>
          </p:cNvSpPr>
          <p:nvPr>
            <p:ph type="body" sz="quarter" idx="3"/>
          </p:nvPr>
        </p:nvSpPr>
        <p:spPr>
          <a:xfrm>
            <a:off x="961230" y="7166284"/>
            <a:ext cx="7680959" cy="6790072"/>
          </a:xfrm>
          <a:prstGeom prst="rect">
            <a:avLst/>
          </a:prstGeom>
        </p:spPr>
        <p:txBody>
          <a:bodyPr vert="horz" lIns="139795" tIns="69899" rIns="139795" bIns="6989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3" y="14329957"/>
            <a:ext cx="4161629" cy="755032"/>
          </a:xfrm>
          <a:prstGeom prst="rect">
            <a:avLst/>
          </a:prstGeom>
        </p:spPr>
        <p:txBody>
          <a:bodyPr vert="horz" lIns="139795" tIns="69899" rIns="139795" bIns="69899" rtlCol="0" anchor="b"/>
          <a:lstStyle>
            <a:lvl1pPr algn="l">
              <a:defRPr sz="1800"/>
            </a:lvl1pPr>
          </a:lstStyle>
          <a:p>
            <a:endParaRPr lang="en-US"/>
          </a:p>
        </p:txBody>
      </p:sp>
      <p:sp>
        <p:nvSpPr>
          <p:cNvPr id="7" name="Slide Number Placeholder 6"/>
          <p:cNvSpPr>
            <a:spLocks noGrp="1"/>
          </p:cNvSpPr>
          <p:nvPr>
            <p:ph type="sldNum" sz="quarter" idx="5"/>
          </p:nvPr>
        </p:nvSpPr>
        <p:spPr>
          <a:xfrm>
            <a:off x="5437358" y="14329957"/>
            <a:ext cx="4161626" cy="755032"/>
          </a:xfrm>
          <a:prstGeom prst="rect">
            <a:avLst/>
          </a:prstGeom>
        </p:spPr>
        <p:txBody>
          <a:bodyPr vert="horz" lIns="139795" tIns="69899" rIns="139795" bIns="69899" rtlCol="0" anchor="b"/>
          <a:lstStyle>
            <a:lvl1pPr algn="r">
              <a:defRPr sz="1800"/>
            </a:lvl1pPr>
          </a:lstStyle>
          <a:p>
            <a:fld id="{E31CF8A0-1E8C-4C35-87D2-344B0C65AC52}" type="slidenum">
              <a:rPr lang="en-US" smtClean="0"/>
              <a:pPr/>
              <a:t>‹#›</a:t>
            </a:fld>
            <a:endParaRPr lang="en-US"/>
          </a:p>
        </p:txBody>
      </p:sp>
    </p:spTree>
    <p:extLst>
      <p:ext uri="{BB962C8B-B14F-4D97-AF65-F5344CB8AC3E}">
        <p14:creationId xmlns="" xmlns:p14="http://schemas.microsoft.com/office/powerpoint/2010/main" val="3037002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4010685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6631164"/>
      </p:ext>
    </p:extLst>
  </p:cSld>
  <p:clrMap bg1="lt1" tx1="dk1" bg2="lt2" tx2="dk2" accent1="accent1" accent2="accent2" accent3="accent3" accent4="accent4" accent5="accent5" accent6="accent6" hlink="hlink" folHlink="folHlink"/>
  <p:sldLayoutIdLst>
    <p:sldLayoutId id="2147483655" r:id="rId1"/>
  </p:sldLayoutIdLst>
  <p:txStyles>
    <p:titleStyle>
      <a:lvl1pPr algn="ctr" defTabSz="2089900" rtl="0" eaLnBrk="1" latinLnBrk="0" hangingPunct="1">
        <a:spcBef>
          <a:spcPct val="0"/>
        </a:spcBef>
        <a:buNone/>
        <a:defRPr sz="10000" kern="1200">
          <a:solidFill>
            <a:schemeClr val="tx1"/>
          </a:solidFill>
          <a:latin typeface="+mj-lt"/>
          <a:ea typeface="+mj-ea"/>
          <a:cs typeface="+mj-cs"/>
        </a:defRPr>
      </a:lvl1pPr>
    </p:titleStyle>
    <p:bodyStyle>
      <a:lvl1pPr marL="783712" indent="-783712" algn="l" defTabSz="2089900" rtl="0" eaLnBrk="1" latinLnBrk="0" hangingPunct="1">
        <a:spcBef>
          <a:spcPct val="20000"/>
        </a:spcBef>
        <a:buFont typeface="Arial" pitchFamily="34" charset="0"/>
        <a:buChar char="•"/>
        <a:defRPr sz="7300" kern="1200">
          <a:solidFill>
            <a:schemeClr val="tx1"/>
          </a:solidFill>
          <a:latin typeface="+mn-lt"/>
          <a:ea typeface="+mn-ea"/>
          <a:cs typeface="+mn-cs"/>
        </a:defRPr>
      </a:lvl1pPr>
      <a:lvl2pPr marL="1698044" indent="-653094" algn="l" defTabSz="2089900" rtl="0" eaLnBrk="1" latinLnBrk="0" hangingPunct="1">
        <a:spcBef>
          <a:spcPct val="20000"/>
        </a:spcBef>
        <a:buFont typeface="Arial" pitchFamily="34" charset="0"/>
        <a:buChar char="–"/>
        <a:defRPr sz="6400" kern="1200">
          <a:solidFill>
            <a:schemeClr val="tx1"/>
          </a:solidFill>
          <a:latin typeface="+mn-lt"/>
          <a:ea typeface="+mn-ea"/>
          <a:cs typeface="+mn-cs"/>
        </a:defRPr>
      </a:lvl2pPr>
      <a:lvl3pPr marL="2612376" indent="-522475" algn="l" defTabSz="2089900" rtl="0" eaLnBrk="1" latinLnBrk="0" hangingPunct="1">
        <a:spcBef>
          <a:spcPct val="20000"/>
        </a:spcBef>
        <a:buFont typeface="Arial" pitchFamily="34" charset="0"/>
        <a:buChar char="•"/>
        <a:defRPr sz="5500" kern="1200">
          <a:solidFill>
            <a:schemeClr val="tx1"/>
          </a:solidFill>
          <a:latin typeface="+mn-lt"/>
          <a:ea typeface="+mn-ea"/>
          <a:cs typeface="+mn-cs"/>
        </a:defRPr>
      </a:lvl3pPr>
      <a:lvl4pPr marL="3657326"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4pPr>
      <a:lvl5pPr marL="4702276"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5pPr>
      <a:lvl6pPr marL="5747226"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6pPr>
      <a:lvl7pPr marL="6792177"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7pPr>
      <a:lvl8pPr marL="7837127"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8pPr>
      <a:lvl9pPr marL="8882077" indent="-522475" algn="l" defTabSz="2089900" rtl="0" eaLnBrk="1" latinLnBrk="0" hangingPunct="1">
        <a:spcBef>
          <a:spcPct val="20000"/>
        </a:spcBef>
        <a:buFont typeface="Arial" pitchFamily="34" charset="0"/>
        <a:buChar char="•"/>
        <a:defRPr sz="4500" kern="1200">
          <a:solidFill>
            <a:schemeClr val="tx1"/>
          </a:solidFill>
          <a:latin typeface="+mn-lt"/>
          <a:ea typeface="+mn-ea"/>
          <a:cs typeface="+mn-cs"/>
        </a:defRPr>
      </a:lvl9pPr>
    </p:bodyStyle>
    <p:otherStyle>
      <a:defPPr>
        <a:defRPr lang="en-US"/>
      </a:defPPr>
      <a:lvl1pPr marL="0" algn="l" defTabSz="2089900" rtl="0" eaLnBrk="1" latinLnBrk="0" hangingPunct="1">
        <a:defRPr sz="4100" kern="1200">
          <a:solidFill>
            <a:schemeClr val="tx1"/>
          </a:solidFill>
          <a:latin typeface="+mn-lt"/>
          <a:ea typeface="+mn-ea"/>
          <a:cs typeface="+mn-cs"/>
        </a:defRPr>
      </a:lvl1pPr>
      <a:lvl2pPr marL="1044950" algn="l" defTabSz="2089900" rtl="0" eaLnBrk="1" latinLnBrk="0" hangingPunct="1">
        <a:defRPr sz="4100" kern="1200">
          <a:solidFill>
            <a:schemeClr val="tx1"/>
          </a:solidFill>
          <a:latin typeface="+mn-lt"/>
          <a:ea typeface="+mn-ea"/>
          <a:cs typeface="+mn-cs"/>
        </a:defRPr>
      </a:lvl2pPr>
      <a:lvl3pPr marL="2089900" algn="l" defTabSz="2089900" rtl="0" eaLnBrk="1" latinLnBrk="0" hangingPunct="1">
        <a:defRPr sz="4100" kern="1200">
          <a:solidFill>
            <a:schemeClr val="tx1"/>
          </a:solidFill>
          <a:latin typeface="+mn-lt"/>
          <a:ea typeface="+mn-ea"/>
          <a:cs typeface="+mn-cs"/>
        </a:defRPr>
      </a:lvl3pPr>
      <a:lvl4pPr marL="3134851" algn="l" defTabSz="2089900" rtl="0" eaLnBrk="1" latinLnBrk="0" hangingPunct="1">
        <a:defRPr sz="4100" kern="1200">
          <a:solidFill>
            <a:schemeClr val="tx1"/>
          </a:solidFill>
          <a:latin typeface="+mn-lt"/>
          <a:ea typeface="+mn-ea"/>
          <a:cs typeface="+mn-cs"/>
        </a:defRPr>
      </a:lvl4pPr>
      <a:lvl5pPr marL="4179801" algn="l" defTabSz="2089900" rtl="0" eaLnBrk="1" latinLnBrk="0" hangingPunct="1">
        <a:defRPr sz="4100" kern="1200">
          <a:solidFill>
            <a:schemeClr val="tx1"/>
          </a:solidFill>
          <a:latin typeface="+mn-lt"/>
          <a:ea typeface="+mn-ea"/>
          <a:cs typeface="+mn-cs"/>
        </a:defRPr>
      </a:lvl5pPr>
      <a:lvl6pPr marL="5224751" algn="l" defTabSz="2089900" rtl="0" eaLnBrk="1" latinLnBrk="0" hangingPunct="1">
        <a:defRPr sz="4100" kern="1200">
          <a:solidFill>
            <a:schemeClr val="tx1"/>
          </a:solidFill>
          <a:latin typeface="+mn-lt"/>
          <a:ea typeface="+mn-ea"/>
          <a:cs typeface="+mn-cs"/>
        </a:defRPr>
      </a:lvl6pPr>
      <a:lvl7pPr marL="6269701" algn="l" defTabSz="2089900" rtl="0" eaLnBrk="1" latinLnBrk="0" hangingPunct="1">
        <a:defRPr sz="4100" kern="1200">
          <a:solidFill>
            <a:schemeClr val="tx1"/>
          </a:solidFill>
          <a:latin typeface="+mn-lt"/>
          <a:ea typeface="+mn-ea"/>
          <a:cs typeface="+mn-cs"/>
        </a:defRPr>
      </a:lvl7pPr>
      <a:lvl8pPr marL="7314652" algn="l" defTabSz="2089900" rtl="0" eaLnBrk="1" latinLnBrk="0" hangingPunct="1">
        <a:defRPr sz="4100" kern="1200">
          <a:solidFill>
            <a:schemeClr val="tx1"/>
          </a:solidFill>
          <a:latin typeface="+mn-lt"/>
          <a:ea typeface="+mn-ea"/>
          <a:cs typeface="+mn-cs"/>
        </a:defRPr>
      </a:lvl8pPr>
      <a:lvl9pPr marL="8359602" algn="l" defTabSz="2089900" rtl="0" eaLnBrk="1" latinLnBrk="0" hangingPunct="1">
        <a:defRPr sz="4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customXml" Target="../ink/ink1.xml"/><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package" Target="../embeddings/Microsoft_Office_Word_Macro-Enabled_Document1.docm"/><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0.png"/><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jpeg"/><Relationship Id="rId4" Type="http://schemas.openxmlformats.org/officeDocument/2006/relationships/image" Target="../media/image5.gif"/><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17.gif"/><Relationship Id="rId13" Type="http://schemas.openxmlformats.org/officeDocument/2006/relationships/image" Target="../media/image21.emf"/><Relationship Id="rId3" Type="http://schemas.openxmlformats.org/officeDocument/2006/relationships/image" Target="../media/image9.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gif"/><Relationship Id="rId11" Type="http://schemas.openxmlformats.org/officeDocument/2006/relationships/package" Target="../embeddings/Microsoft_Office_Word_Document2.docx"/><Relationship Id="rId5" Type="http://schemas.openxmlformats.org/officeDocument/2006/relationships/image" Target="../media/image2.png"/><Relationship Id="rId10" Type="http://schemas.openxmlformats.org/officeDocument/2006/relationships/image" Target="../media/image19.gif"/><Relationship Id="rId4" Type="http://schemas.openxmlformats.org/officeDocument/2006/relationships/image" Target="../media/image10.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7.jpeg"/><Relationship Id="rId3" Type="http://schemas.openxmlformats.org/officeDocument/2006/relationships/image" Target="../media/image10.png"/><Relationship Id="rId7" Type="http://schemas.openxmlformats.org/officeDocument/2006/relationships/hyperlink" Target="//upload.wikimedia.org/wikipedia/commons/6/66/OHIOSSGNCONVERSION.JPG" TargetMode="External"/><Relationship Id="rId12" Type="http://schemas.openxmlformats.org/officeDocument/2006/relationships/image" Target="../media/image26.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gif"/><Relationship Id="rId11" Type="http://schemas.openxmlformats.org/officeDocument/2006/relationships/image" Target="../media/image16.png"/><Relationship Id="rId5" Type="http://schemas.openxmlformats.org/officeDocument/2006/relationships/image" Target="../media/image2.png"/><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24.jpeg"/><Relationship Id="rId14" Type="http://schemas.openxmlformats.org/officeDocument/2006/relationships/image" Target="../media/image28.jpeg"/></Relationships>
</file>

<file path=ppt/slides/_rels/slide5.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0.png"/><Relationship Id="rId7" Type="http://schemas.openxmlformats.org/officeDocument/2006/relationships/image" Target="../media/image3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9.jpeg"/><Relationship Id="rId11" Type="http://schemas.openxmlformats.org/officeDocument/2006/relationships/image" Target="../media/image33.jpeg"/><Relationship Id="rId5" Type="http://schemas.openxmlformats.org/officeDocument/2006/relationships/image" Target="../media/image5.gif"/><Relationship Id="rId10"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13" Type="http://schemas.openxmlformats.org/officeDocument/2006/relationships/image" Target="../media/image41.jpeg"/><Relationship Id="rId18" Type="http://schemas.openxmlformats.org/officeDocument/2006/relationships/image" Target="../media/image46.jpeg"/><Relationship Id="rId26" Type="http://schemas.openxmlformats.org/officeDocument/2006/relationships/image" Target="../media/image54.jpeg"/><Relationship Id="rId39" Type="http://schemas.openxmlformats.org/officeDocument/2006/relationships/image" Target="../media/image67.jpeg"/><Relationship Id="rId21" Type="http://schemas.openxmlformats.org/officeDocument/2006/relationships/image" Target="../media/image49.jpeg"/><Relationship Id="rId34" Type="http://schemas.openxmlformats.org/officeDocument/2006/relationships/image" Target="../media/image62.jpeg"/><Relationship Id="rId42" Type="http://schemas.openxmlformats.org/officeDocument/2006/relationships/image" Target="../media/image69.jpeg"/><Relationship Id="rId47" Type="http://schemas.openxmlformats.org/officeDocument/2006/relationships/image" Target="../media/image74.jpeg"/><Relationship Id="rId50" Type="http://schemas.openxmlformats.org/officeDocument/2006/relationships/image" Target="../media/image77.jpeg"/><Relationship Id="rId55" Type="http://schemas.openxmlformats.org/officeDocument/2006/relationships/image" Target="../media/image82.jpeg"/><Relationship Id="rId63" Type="http://schemas.openxmlformats.org/officeDocument/2006/relationships/image" Target="../media/image90.jpeg"/><Relationship Id="rId68" Type="http://schemas.openxmlformats.org/officeDocument/2006/relationships/image" Target="../media/image95.jpeg"/><Relationship Id="rId76" Type="http://schemas.openxmlformats.org/officeDocument/2006/relationships/image" Target="../media/image103.jpeg"/><Relationship Id="rId84" Type="http://schemas.openxmlformats.org/officeDocument/2006/relationships/image" Target="../media/image111.jpeg"/><Relationship Id="rId7" Type="http://schemas.openxmlformats.org/officeDocument/2006/relationships/image" Target="../media/image37.jpeg"/><Relationship Id="rId71" Type="http://schemas.openxmlformats.org/officeDocument/2006/relationships/image" Target="../media/image98.jpeg"/><Relationship Id="rId2" Type="http://schemas.openxmlformats.org/officeDocument/2006/relationships/image" Target="../media/image34.jpeg"/><Relationship Id="rId16" Type="http://schemas.openxmlformats.org/officeDocument/2006/relationships/image" Target="../media/image44.jpeg"/><Relationship Id="rId29" Type="http://schemas.openxmlformats.org/officeDocument/2006/relationships/image" Target="../media/image57.jpeg"/><Relationship Id="rId11" Type="http://schemas.openxmlformats.org/officeDocument/2006/relationships/image" Target="../media/image39.jpeg"/><Relationship Id="rId24" Type="http://schemas.openxmlformats.org/officeDocument/2006/relationships/image" Target="../media/image52.jpeg"/><Relationship Id="rId32" Type="http://schemas.openxmlformats.org/officeDocument/2006/relationships/image" Target="../media/image60.jpeg"/><Relationship Id="rId37" Type="http://schemas.openxmlformats.org/officeDocument/2006/relationships/image" Target="../media/image65.jpeg"/><Relationship Id="rId40" Type="http://schemas.openxmlformats.org/officeDocument/2006/relationships/image" Target="../media/image68.png"/><Relationship Id="rId45" Type="http://schemas.openxmlformats.org/officeDocument/2006/relationships/image" Target="../media/image72.jpeg"/><Relationship Id="rId53" Type="http://schemas.openxmlformats.org/officeDocument/2006/relationships/image" Target="../media/image80.jpeg"/><Relationship Id="rId58" Type="http://schemas.openxmlformats.org/officeDocument/2006/relationships/image" Target="../media/image85.jpeg"/><Relationship Id="rId66" Type="http://schemas.openxmlformats.org/officeDocument/2006/relationships/image" Target="../media/image93.jpeg"/><Relationship Id="rId74" Type="http://schemas.openxmlformats.org/officeDocument/2006/relationships/image" Target="../media/image101.jpeg"/><Relationship Id="rId79" Type="http://schemas.openxmlformats.org/officeDocument/2006/relationships/image" Target="../media/image106.jpeg"/><Relationship Id="rId5" Type="http://schemas.openxmlformats.org/officeDocument/2006/relationships/image" Target="../media/image35.jpeg"/><Relationship Id="rId61" Type="http://schemas.openxmlformats.org/officeDocument/2006/relationships/image" Target="../media/image88.jpeg"/><Relationship Id="rId82" Type="http://schemas.openxmlformats.org/officeDocument/2006/relationships/image" Target="../media/image109.jpeg"/><Relationship Id="rId19" Type="http://schemas.openxmlformats.org/officeDocument/2006/relationships/image" Target="../media/image47.jpeg"/><Relationship Id="rId4" Type="http://schemas.openxmlformats.org/officeDocument/2006/relationships/image" Target="../media/image10.png"/><Relationship Id="rId9" Type="http://schemas.openxmlformats.org/officeDocument/2006/relationships/image" Target="../media/image5.gif"/><Relationship Id="rId14" Type="http://schemas.openxmlformats.org/officeDocument/2006/relationships/image" Target="../media/image42.jpeg"/><Relationship Id="rId22" Type="http://schemas.openxmlformats.org/officeDocument/2006/relationships/image" Target="../media/image50.jpeg"/><Relationship Id="rId27" Type="http://schemas.openxmlformats.org/officeDocument/2006/relationships/image" Target="../media/image55.jpeg"/><Relationship Id="rId30" Type="http://schemas.openxmlformats.org/officeDocument/2006/relationships/image" Target="../media/image58.jpeg"/><Relationship Id="rId35" Type="http://schemas.openxmlformats.org/officeDocument/2006/relationships/image" Target="../media/image63.jpeg"/><Relationship Id="rId43" Type="http://schemas.openxmlformats.org/officeDocument/2006/relationships/image" Target="../media/image70.jpeg"/><Relationship Id="rId48" Type="http://schemas.openxmlformats.org/officeDocument/2006/relationships/image" Target="../media/image75.jpeg"/><Relationship Id="rId56" Type="http://schemas.openxmlformats.org/officeDocument/2006/relationships/image" Target="../media/image83.jpeg"/><Relationship Id="rId64" Type="http://schemas.openxmlformats.org/officeDocument/2006/relationships/image" Target="../media/image91.jpeg"/><Relationship Id="rId69" Type="http://schemas.openxmlformats.org/officeDocument/2006/relationships/image" Target="../media/image96.jpeg"/><Relationship Id="rId77" Type="http://schemas.openxmlformats.org/officeDocument/2006/relationships/image" Target="../media/image104.jpeg"/><Relationship Id="rId8" Type="http://schemas.openxmlformats.org/officeDocument/2006/relationships/image" Target="../media/image2.png"/><Relationship Id="rId51" Type="http://schemas.openxmlformats.org/officeDocument/2006/relationships/image" Target="../media/image78.jpeg"/><Relationship Id="rId72" Type="http://schemas.openxmlformats.org/officeDocument/2006/relationships/image" Target="../media/image99.jpeg"/><Relationship Id="rId80" Type="http://schemas.openxmlformats.org/officeDocument/2006/relationships/image" Target="../media/image107.jpeg"/><Relationship Id="rId85" Type="http://schemas.openxmlformats.org/officeDocument/2006/relationships/image" Target="../media/image112.jpeg"/><Relationship Id="rId3" Type="http://schemas.openxmlformats.org/officeDocument/2006/relationships/image" Target="../media/image9.png"/><Relationship Id="rId12" Type="http://schemas.openxmlformats.org/officeDocument/2006/relationships/image" Target="../media/image40.jpeg"/><Relationship Id="rId17" Type="http://schemas.openxmlformats.org/officeDocument/2006/relationships/image" Target="../media/image45.jpeg"/><Relationship Id="rId25" Type="http://schemas.openxmlformats.org/officeDocument/2006/relationships/image" Target="../media/image53.jpeg"/><Relationship Id="rId33" Type="http://schemas.openxmlformats.org/officeDocument/2006/relationships/image" Target="../media/image61.jpeg"/><Relationship Id="rId38" Type="http://schemas.openxmlformats.org/officeDocument/2006/relationships/image" Target="../media/image66.jpeg"/><Relationship Id="rId46" Type="http://schemas.openxmlformats.org/officeDocument/2006/relationships/image" Target="../media/image73.jpeg"/><Relationship Id="rId59" Type="http://schemas.openxmlformats.org/officeDocument/2006/relationships/image" Target="../media/image86.jpeg"/><Relationship Id="rId67" Type="http://schemas.openxmlformats.org/officeDocument/2006/relationships/image" Target="../media/image94.jpeg"/><Relationship Id="rId20" Type="http://schemas.openxmlformats.org/officeDocument/2006/relationships/image" Target="../media/image48.jpeg"/><Relationship Id="rId41" Type="http://schemas.microsoft.com/office/2007/relationships/hdphoto" Target="../media/hdphoto1.wdp"/><Relationship Id="rId54" Type="http://schemas.openxmlformats.org/officeDocument/2006/relationships/image" Target="../media/image81.jpeg"/><Relationship Id="rId62" Type="http://schemas.openxmlformats.org/officeDocument/2006/relationships/image" Target="../media/image89.jpeg"/><Relationship Id="rId70" Type="http://schemas.openxmlformats.org/officeDocument/2006/relationships/image" Target="../media/image97.jpeg"/><Relationship Id="rId75" Type="http://schemas.openxmlformats.org/officeDocument/2006/relationships/image" Target="../media/image102.jpeg"/><Relationship Id="rId83" Type="http://schemas.openxmlformats.org/officeDocument/2006/relationships/image" Target="../media/image110.jpeg"/><Relationship Id="rId1" Type="http://schemas.openxmlformats.org/officeDocument/2006/relationships/slideLayout" Target="../slideLayouts/slideLayout1.xml"/><Relationship Id="rId6" Type="http://schemas.openxmlformats.org/officeDocument/2006/relationships/image" Target="../media/image36.jpeg"/><Relationship Id="rId15" Type="http://schemas.openxmlformats.org/officeDocument/2006/relationships/image" Target="../media/image43.jpeg"/><Relationship Id="rId23" Type="http://schemas.openxmlformats.org/officeDocument/2006/relationships/image" Target="../media/image51.jpeg"/><Relationship Id="rId28" Type="http://schemas.openxmlformats.org/officeDocument/2006/relationships/image" Target="../media/image56.jpeg"/><Relationship Id="rId36" Type="http://schemas.openxmlformats.org/officeDocument/2006/relationships/image" Target="../media/image64.jpeg"/><Relationship Id="rId49" Type="http://schemas.openxmlformats.org/officeDocument/2006/relationships/image" Target="../media/image76.jpeg"/><Relationship Id="rId57" Type="http://schemas.openxmlformats.org/officeDocument/2006/relationships/image" Target="../media/image84.jpeg"/><Relationship Id="rId10" Type="http://schemas.openxmlformats.org/officeDocument/2006/relationships/image" Target="../media/image38.jpeg"/><Relationship Id="rId31" Type="http://schemas.openxmlformats.org/officeDocument/2006/relationships/image" Target="../media/image59.jpeg"/><Relationship Id="rId44" Type="http://schemas.openxmlformats.org/officeDocument/2006/relationships/image" Target="../media/image71.jpeg"/><Relationship Id="rId52" Type="http://schemas.openxmlformats.org/officeDocument/2006/relationships/image" Target="../media/image79.jpeg"/><Relationship Id="rId60" Type="http://schemas.openxmlformats.org/officeDocument/2006/relationships/image" Target="../media/image87.jpeg"/><Relationship Id="rId65" Type="http://schemas.openxmlformats.org/officeDocument/2006/relationships/image" Target="../media/image92.jpeg"/><Relationship Id="rId73" Type="http://schemas.openxmlformats.org/officeDocument/2006/relationships/image" Target="../media/image100.jpeg"/><Relationship Id="rId78" Type="http://schemas.openxmlformats.org/officeDocument/2006/relationships/image" Target="../media/image105.jpeg"/><Relationship Id="rId81" Type="http://schemas.openxmlformats.org/officeDocument/2006/relationships/image" Target="../media/image10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3"/>
          <p:cNvSpPr/>
          <p:nvPr/>
        </p:nvSpPr>
        <p:spPr>
          <a:xfrm>
            <a:off x="8228421" y="244932"/>
            <a:ext cx="7925216" cy="2506600"/>
          </a:xfrm>
          <a:custGeom>
            <a:avLst/>
            <a:gdLst>
              <a:gd name="connsiteX0" fmla="*/ 0 w 8214360"/>
              <a:gd name="connsiteY0" fmla="*/ 0 h 2378075"/>
              <a:gd name="connsiteX1" fmla="*/ 8214360 w 8214360"/>
              <a:gd name="connsiteY1" fmla="*/ 0 h 2378075"/>
              <a:gd name="connsiteX2" fmla="*/ 8214360 w 8214360"/>
              <a:gd name="connsiteY2" fmla="*/ 23780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200185 h 2378075"/>
              <a:gd name="connsiteX3" fmla="*/ 0 w 8214360"/>
              <a:gd name="connsiteY3" fmla="*/ 2378075 h 2378075"/>
              <a:gd name="connsiteX4" fmla="*/ 0 w 8214360"/>
              <a:gd name="connsiteY4" fmla="*/ 0 h 2378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4360" h="2378075">
                <a:moveTo>
                  <a:pt x="0" y="0"/>
                </a:moveTo>
                <a:lnTo>
                  <a:pt x="8214360" y="0"/>
                </a:lnTo>
                <a:lnTo>
                  <a:pt x="8214360" y="1200185"/>
                </a:lnTo>
                <a:cubicBezTo>
                  <a:pt x="5790566" y="1064558"/>
                  <a:pt x="4023995" y="1133475"/>
                  <a:pt x="0" y="2378075"/>
                </a:cubicBezTo>
                <a:lnTo>
                  <a:pt x="0"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outerShdw blurRad="38100" dist="38100" dir="2700000" algn="tl">
                  <a:srgbClr val="000000">
                    <a:alpha val="43137"/>
                  </a:srgbClr>
                </a:outerShdw>
              </a:effectLst>
            </a:endParaRPr>
          </a:p>
        </p:txBody>
      </p:sp>
      <p:sp>
        <p:nvSpPr>
          <p:cNvPr id="23" name="Rectangle 3"/>
          <p:cNvSpPr/>
          <p:nvPr/>
        </p:nvSpPr>
        <p:spPr>
          <a:xfrm>
            <a:off x="8109584" y="266700"/>
            <a:ext cx="7968616" cy="2484832"/>
          </a:xfrm>
          <a:custGeom>
            <a:avLst/>
            <a:gdLst>
              <a:gd name="connsiteX0" fmla="*/ 0 w 8214360"/>
              <a:gd name="connsiteY0" fmla="*/ 0 h 2378075"/>
              <a:gd name="connsiteX1" fmla="*/ 8214360 w 8214360"/>
              <a:gd name="connsiteY1" fmla="*/ 0 h 2378075"/>
              <a:gd name="connsiteX2" fmla="*/ 8214360 w 8214360"/>
              <a:gd name="connsiteY2" fmla="*/ 23780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 name="connsiteX0" fmla="*/ 0 w 8214360"/>
              <a:gd name="connsiteY0" fmla="*/ 0 h 2378075"/>
              <a:gd name="connsiteX1" fmla="*/ 8214360 w 8214360"/>
              <a:gd name="connsiteY1" fmla="*/ 0 h 2378075"/>
              <a:gd name="connsiteX2" fmla="*/ 8214360 w 8214360"/>
              <a:gd name="connsiteY2" fmla="*/ 1158875 h 2378075"/>
              <a:gd name="connsiteX3" fmla="*/ 0 w 8214360"/>
              <a:gd name="connsiteY3" fmla="*/ 2378075 h 2378075"/>
              <a:gd name="connsiteX4" fmla="*/ 0 w 8214360"/>
              <a:gd name="connsiteY4" fmla="*/ 0 h 2378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4360" h="2378075">
                <a:moveTo>
                  <a:pt x="0" y="0"/>
                </a:moveTo>
                <a:lnTo>
                  <a:pt x="8214360" y="0"/>
                </a:lnTo>
                <a:lnTo>
                  <a:pt x="8214360" y="1158875"/>
                </a:lnTo>
                <a:cubicBezTo>
                  <a:pt x="5790566" y="1023248"/>
                  <a:pt x="4023995" y="1133475"/>
                  <a:pt x="0" y="2378075"/>
                </a:cubicBezTo>
                <a:lnTo>
                  <a:pt x="0" y="0"/>
                </a:lnTo>
                <a:close/>
              </a:path>
            </a:pathLst>
          </a:custGeom>
          <a:gradFill flip="none" rotWithShape="1">
            <a:gsLst>
              <a:gs pos="0">
                <a:schemeClr val="tx2">
                  <a:lumMod val="75000"/>
                  <a:alpha val="0"/>
                </a:schemeClr>
              </a:gs>
              <a:gs pos="33000">
                <a:schemeClr val="tx2">
                  <a:lumMod val="75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229599" y="228601"/>
            <a:ext cx="7848601" cy="10286999"/>
          </a:xfrm>
          <a:prstGeom prst="rect">
            <a:avLst/>
          </a:prstGeom>
        </p:spPr>
      </p:pic>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sp>
        <p:nvSpPr>
          <p:cNvPr id="25" name="Rectangle 24"/>
          <p:cNvSpPr/>
          <p:nvPr/>
        </p:nvSpPr>
        <p:spPr>
          <a:xfrm>
            <a:off x="12032234" y="7040701"/>
            <a:ext cx="3893566" cy="3170099"/>
          </a:xfrm>
          <a:prstGeom prst="rect">
            <a:avLst/>
          </a:prstGeom>
          <a:noFill/>
          <a:ln w="3175" cap="flat">
            <a:noFill/>
          </a:ln>
        </p:spPr>
        <p:txBody>
          <a:bodyPr wrap="square" lIns="91440" tIns="45720" rIns="91440" bIns="45720">
            <a:spAutoFit/>
          </a:bodyPr>
          <a:lstStyle/>
          <a:p>
            <a:endParaRPr lang="en-US" sz="1800" b="1" dirty="0" smtClean="0">
              <a:ln w="0" cmpd="sng">
                <a:noFill/>
                <a:prstDash val="solid"/>
              </a:ln>
              <a:solidFill>
                <a:srgbClr val="FFFFFF"/>
              </a:solidFill>
              <a:effectLst>
                <a:outerShdw blurRad="76200" dist="63500" dir="2700000" algn="tl" rotWithShape="0">
                  <a:prstClr val="black">
                    <a:alpha val="93000"/>
                  </a:prstClr>
                </a:outerShdw>
              </a:effectLst>
              <a:cs typeface="Aharoni" pitchFamily="2" charset="-79"/>
            </a:endParaRPr>
          </a:p>
          <a:p>
            <a:r>
              <a:rPr lang="en-US" sz="20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IN THIS ISSUE:</a:t>
            </a: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BUILDING SOLIDARITY</a:t>
            </a:r>
            <a:r>
              <a:rPr lang="en-US" sz="1800" b="1" dirty="0" smtClean="0">
                <a:ln w="12700" cmpd="sng">
                  <a:noFill/>
                  <a:prstDash val="solid"/>
                </a:ln>
                <a:solidFill>
                  <a:srgbClr val="FFFFFF"/>
                </a:solidFill>
                <a:effectLst>
                  <a:outerShdw blurRad="76200" dist="63500" dir="2700000" algn="tl" rotWithShape="0">
                    <a:prstClr val="black">
                      <a:alpha val="93000"/>
                    </a:prstClr>
                  </a:outerShdw>
                </a:effectLst>
                <a:cs typeface="Aharoni" pitchFamily="2" charset="-79"/>
              </a:rPr>
              <a:t> </a:t>
            </a:r>
            <a:r>
              <a:rPr lang="en-US" sz="1100" b="1" dirty="0" smtClean="0">
                <a:ln w="12700" cmpd="sng">
                  <a:noFill/>
                  <a:prstDash val="solid"/>
                </a:ln>
                <a:solidFill>
                  <a:srgbClr val="FFFFFF"/>
                </a:solidFill>
                <a:cs typeface="Aharoni" pitchFamily="2" charset="-79"/>
              </a:rPr>
              <a:t>PAGE 2</a:t>
            </a: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FROM YOUR LOCAL </a:t>
            </a:r>
            <a:r>
              <a:rPr lang="en-US" sz="1100" b="1" dirty="0" smtClean="0">
                <a:ln w="12700" cmpd="sng">
                  <a:noFill/>
                  <a:prstDash val="solid"/>
                </a:ln>
                <a:solidFill>
                  <a:srgbClr val="FFFFFF"/>
                </a:solidFill>
                <a:cs typeface="Aharoni" pitchFamily="2" charset="-79"/>
              </a:rPr>
              <a:t>PAGE 3</a:t>
            </a: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NDA ACT PASSED </a:t>
            </a:r>
            <a:r>
              <a:rPr lang="en-US" sz="1100" b="1" dirty="0">
                <a:ln w="12700" cmpd="sng">
                  <a:noFill/>
                  <a:prstDash val="solid"/>
                </a:ln>
                <a:solidFill>
                  <a:srgbClr val="FFFFFF"/>
                </a:solidFill>
                <a:cs typeface="Aharoni" pitchFamily="2" charset="-79"/>
              </a:rPr>
              <a:t>PAGE </a:t>
            </a:r>
            <a:r>
              <a:rPr lang="en-US" sz="1100" b="1" dirty="0" smtClean="0">
                <a:ln w="12700" cmpd="sng">
                  <a:noFill/>
                  <a:prstDash val="solid"/>
                </a:ln>
                <a:solidFill>
                  <a:srgbClr val="FFFFFF"/>
                </a:solidFill>
                <a:cs typeface="Aharoni" pitchFamily="2" charset="-79"/>
              </a:rPr>
              <a:t>4</a:t>
            </a:r>
            <a:endParaRPr lang="en-US" sz="1100" b="1" dirty="0">
              <a:ln w="12700" cmpd="sng">
                <a:noFill/>
                <a:prstDash val="solid"/>
              </a:ln>
              <a:solidFill>
                <a:srgbClr val="FFFFFF"/>
              </a:solidFill>
              <a:cs typeface="Aharoni" pitchFamily="2" charset="-79"/>
            </a:endParaRP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RETIREE LUNCHEON POPULARITY </a:t>
            </a:r>
            <a:r>
              <a:rPr lang="en-US" sz="1100" b="1" dirty="0" smtClean="0">
                <a:ln w="12700" cmpd="sng">
                  <a:noFill/>
                  <a:prstDash val="solid"/>
                </a:ln>
                <a:solidFill>
                  <a:srgbClr val="FFFFFF"/>
                </a:solidFill>
                <a:cs typeface="Aharoni" pitchFamily="2" charset="-79"/>
              </a:rPr>
              <a:t>PAGE 5</a:t>
            </a:r>
            <a:endParaRPr lang="en-US" sz="1100" b="1" dirty="0">
              <a:ln w="12700" cmpd="sng">
                <a:noFill/>
                <a:prstDash val="solid"/>
              </a:ln>
              <a:solidFill>
                <a:srgbClr val="FFFFFF"/>
              </a:solidFill>
              <a:cs typeface="Aharoni" pitchFamily="2" charset="-79"/>
            </a:endParaRP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A YEAR IN REVIEW </a:t>
            </a:r>
            <a:r>
              <a:rPr lang="en-US" sz="1100" b="1" dirty="0" smtClean="0">
                <a:ln w="12700" cmpd="sng">
                  <a:noFill/>
                  <a:prstDash val="solid"/>
                </a:ln>
                <a:solidFill>
                  <a:srgbClr val="FFFFFF"/>
                </a:solidFill>
                <a:cs typeface="Aharoni" pitchFamily="2" charset="-79"/>
              </a:rPr>
              <a:t>PAGE 6</a:t>
            </a:r>
            <a:endParaRPr lang="en-US" sz="1100" b="1" dirty="0">
              <a:ln w="12700" cmpd="sng">
                <a:noFill/>
                <a:prstDash val="solid"/>
              </a:ln>
              <a:solidFill>
                <a:srgbClr val="FFFFFF"/>
              </a:solidFill>
              <a:cs typeface="Aharoni" pitchFamily="2" charset="-79"/>
            </a:endParaRP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NATIONAL SOLIDARITY DAY </a:t>
            </a:r>
            <a:r>
              <a:rPr lang="en-US" sz="1100" b="1" dirty="0" smtClean="0">
                <a:ln w="12700" cmpd="sng">
                  <a:noFill/>
                  <a:prstDash val="solid"/>
                </a:ln>
                <a:solidFill>
                  <a:srgbClr val="FFFFFF"/>
                </a:solidFill>
                <a:cs typeface="Aharoni" pitchFamily="2" charset="-79"/>
              </a:rPr>
              <a:t>PAGE 8</a:t>
            </a: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“IT’S GOOD TO BE IN THE UNION” </a:t>
            </a:r>
            <a:r>
              <a:rPr lang="en-US" sz="1100" b="1" dirty="0" smtClean="0">
                <a:ln w="12700" cmpd="sng">
                  <a:noFill/>
                  <a:prstDash val="solid"/>
                </a:ln>
                <a:solidFill>
                  <a:srgbClr val="FFFFFF"/>
                </a:solidFill>
                <a:cs typeface="Aharoni" pitchFamily="2" charset="-79"/>
              </a:rPr>
              <a:t>PAGE 9</a:t>
            </a:r>
          </a:p>
          <a:p>
            <a:r>
              <a:rPr lang="en-US" sz="1800" b="1" dirty="0" smtClean="0">
                <a:ln w="9525" cmpd="sng">
                  <a:noFill/>
                  <a:prstDash val="solid"/>
                </a:ln>
                <a:solidFill>
                  <a:srgbClr val="FFFFFF"/>
                </a:solidFill>
                <a:effectLst>
                  <a:outerShdw blurRad="76200" dist="63500" dir="2700000" algn="tl" rotWithShape="0">
                    <a:prstClr val="black">
                      <a:alpha val="93000"/>
                    </a:prstClr>
                  </a:outerShdw>
                </a:effectLst>
                <a:cs typeface="Aharoni" pitchFamily="2" charset="-79"/>
              </a:rPr>
              <a:t>ROYALTY VISITED ELECTRIC BOAT </a:t>
            </a:r>
            <a:r>
              <a:rPr lang="en-US" sz="1100" b="1" dirty="0" smtClean="0">
                <a:ln w="12700" cmpd="sng">
                  <a:noFill/>
                  <a:prstDash val="solid"/>
                </a:ln>
                <a:solidFill>
                  <a:srgbClr val="FFFFFF"/>
                </a:solidFill>
                <a:cs typeface="Aharoni" pitchFamily="2" charset="-79"/>
              </a:rPr>
              <a:t>PAGE 10</a:t>
            </a:r>
          </a:p>
          <a:p>
            <a:endParaRPr lang="en-US" sz="1800" b="1" dirty="0">
              <a:ln w="0" cmpd="sng">
                <a:noFill/>
                <a:prstDash val="solid"/>
              </a:ln>
              <a:solidFill>
                <a:srgbClr val="FFFFFF"/>
              </a:solidFill>
              <a:effectLst>
                <a:outerShdw blurRad="76200" dist="63500" dir="2700000" algn="tl" rotWithShape="0">
                  <a:prstClr val="black">
                    <a:alpha val="93000"/>
                  </a:prstClr>
                </a:outerShdw>
              </a:effectLst>
              <a:cs typeface="Aharoni" pitchFamily="2" charset="-79"/>
            </a:endParaRPr>
          </a:p>
        </p:txBody>
      </p:sp>
      <mc:AlternateContent xmlns:mc="http://schemas.openxmlformats.org/markup-compatibility/2006">
        <mc:Choice xmlns="" xmlns:p14="http://schemas.microsoft.com/office/powerpoint/2010/main" Requires="p14">
          <p:contentPart p14:bwMode="auto" r:id="rId4">
            <p14:nvContentPartPr>
              <p14:cNvPr id="18" name="Ink 17"/>
              <p14:cNvContentPartPr/>
              <p14:nvPr/>
            </p14:nvContentPartPr>
            <p14:xfrm>
              <a:off x="12585048" y="4505088"/>
              <a:ext cx="841680" cy="549000"/>
            </p14:xfrm>
          </p:contentPart>
        </mc:Choice>
        <mc:Fallback>
          <p:pic>
            <p:nvPicPr>
              <p:cNvPr id="18" name="Ink 17"/>
              <p:cNvPicPr/>
              <p:nvPr/>
            </p:nvPicPr>
            <p:blipFill>
              <a:blip r:embed="rId5" cstate="print"/>
              <a:stretch>
                <a:fillRect/>
              </a:stretch>
            </p:blipFill>
            <p:spPr>
              <a:xfrm>
                <a:off x="12576768" y="4496808"/>
                <a:ext cx="858240" cy="565560"/>
              </a:xfrm>
              <a:prstGeom prst="rect">
                <a:avLst/>
              </a:prstGeom>
            </p:spPr>
          </p:pic>
        </mc:Fallback>
      </mc:AlternateContent>
      <p:sp>
        <p:nvSpPr>
          <p:cNvPr id="21" name="TextBox 20"/>
          <p:cNvSpPr txBox="1"/>
          <p:nvPr/>
        </p:nvSpPr>
        <p:spPr>
          <a:xfrm>
            <a:off x="12227106" y="9988850"/>
            <a:ext cx="3774894" cy="246221"/>
          </a:xfrm>
          <a:prstGeom prst="rect">
            <a:avLst/>
          </a:prstGeom>
          <a:noFill/>
        </p:spPr>
        <p:txBody>
          <a:bodyPr wrap="square" rIns="182880" rtlCol="0">
            <a:spAutoFit/>
          </a:bodyPr>
          <a:lstStyle/>
          <a:p>
            <a:pPr algn="r"/>
            <a:r>
              <a:rPr lang="en-US" sz="1000" dirty="0" smtClean="0">
                <a:solidFill>
                  <a:schemeClr val="bg1"/>
                </a:solidFill>
                <a:latin typeface="Arial "/>
              </a:rPr>
              <a:t>JAN - APR 2013</a:t>
            </a:r>
            <a:endParaRPr lang="en-US" sz="1000" dirty="0">
              <a:solidFill>
                <a:schemeClr val="bg1"/>
              </a:solidFill>
              <a:latin typeface="Arial "/>
            </a:endParaRPr>
          </a:p>
        </p:txBody>
      </p:sp>
      <p:pic>
        <p:nvPicPr>
          <p:cNvPr id="44" name="Picture 2" descr="C:\Users\cmauro\Desktop\SOUNDINGS\2012\Images\2010-Logo-AMALGAMATED.gi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89535" y="609600"/>
            <a:ext cx="1592070" cy="827088"/>
          </a:xfrm>
          <a:prstGeom prst="rect">
            <a:avLst/>
          </a:prstGeom>
          <a:noFill/>
          <a:effectLst>
            <a:outerShdw blurRad="88900" dist="38100" dir="5400000" sx="103000" sy="103000" algn="t" rotWithShape="0">
              <a:prstClr val="black">
                <a:alpha val="75000"/>
              </a:prstClr>
            </a:outerShdw>
          </a:effectLst>
          <a:extLst>
            <a:ext uri="{909E8E84-426E-40DD-AFC4-6F175D3DCCD1}">
              <a14:hiddenFill xmlns="" xmlns:a14="http://schemas.microsoft.com/office/drawing/2010/main">
                <a:solidFill>
                  <a:srgbClr val="FFFFFF"/>
                </a:solidFill>
              </a14:hiddenFill>
            </a:ext>
          </a:extLst>
        </p:spPr>
      </p:pic>
      <p:sp>
        <p:nvSpPr>
          <p:cNvPr id="45" name="TextBox 44"/>
          <p:cNvSpPr txBox="1"/>
          <p:nvPr/>
        </p:nvSpPr>
        <p:spPr>
          <a:xfrm>
            <a:off x="2225040" y="707598"/>
            <a:ext cx="1769843" cy="646331"/>
          </a:xfrm>
          <a:prstGeom prst="rect">
            <a:avLst/>
          </a:prstGeom>
          <a:noFill/>
        </p:spPr>
        <p:txBody>
          <a:bodyPr wrap="none" rtlCol="0">
            <a:spAutoFit/>
          </a:bodyPr>
          <a:lstStyle/>
          <a:p>
            <a:r>
              <a:rPr lang="en-US" sz="1200" dirty="0" smtClean="0">
                <a:latin typeface="Arial" pitchFamily="34" charset="0"/>
                <a:cs typeface="Arial" pitchFamily="34" charset="0"/>
              </a:rPr>
              <a:t>MDA-UAW LOCAL 571</a:t>
            </a:r>
          </a:p>
          <a:p>
            <a:r>
              <a:rPr lang="en-US" sz="1200" smtClean="0">
                <a:latin typeface="Arial" pitchFamily="34" charset="0"/>
                <a:cs typeface="Arial" pitchFamily="34" charset="0"/>
              </a:rPr>
              <a:t>P.O. BOX </a:t>
            </a:r>
            <a:r>
              <a:rPr lang="en-US" sz="1200" dirty="0" smtClean="0">
                <a:latin typeface="Arial" pitchFamily="34" charset="0"/>
                <a:cs typeface="Arial" pitchFamily="34" charset="0"/>
              </a:rPr>
              <a:t>7275</a:t>
            </a:r>
          </a:p>
          <a:p>
            <a:r>
              <a:rPr lang="en-US" sz="1200" dirty="0" smtClean="0">
                <a:latin typeface="Arial" pitchFamily="34" charset="0"/>
                <a:cs typeface="Arial" pitchFamily="34" charset="0"/>
              </a:rPr>
              <a:t>GROTON CT 06340</a:t>
            </a:r>
            <a:endParaRPr lang="en-US" sz="1200" dirty="0">
              <a:latin typeface="Arial" pitchFamily="34" charset="0"/>
              <a:cs typeface="Arial" pitchFamily="34" charset="0"/>
            </a:endParaRPr>
          </a:p>
        </p:txBody>
      </p:sp>
      <p:pic>
        <p:nvPicPr>
          <p:cNvPr id="51" name="Picture 3" descr="C:\Users\cmauro\Desktop\SOUNDINGS\2012\Images\2010-Logo-bottom.gif"/>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sp>
        <p:nvSpPr>
          <p:cNvPr id="22" name="TextBox 21"/>
          <p:cNvSpPr txBox="1"/>
          <p:nvPr/>
        </p:nvSpPr>
        <p:spPr>
          <a:xfrm>
            <a:off x="8296759" y="9988850"/>
            <a:ext cx="3790013" cy="246221"/>
          </a:xfrm>
          <a:prstGeom prst="rect">
            <a:avLst/>
          </a:prstGeom>
          <a:noFill/>
        </p:spPr>
        <p:txBody>
          <a:bodyPr wrap="square" lIns="182880" rtlCol="0">
            <a:spAutoFit/>
          </a:bodyPr>
          <a:lstStyle/>
          <a:p>
            <a:r>
              <a:rPr lang="en-US" sz="1000" dirty="0" smtClean="0">
                <a:solidFill>
                  <a:schemeClr val="bg1"/>
                </a:solidFill>
                <a:latin typeface="Arial "/>
              </a:rPr>
              <a:t>PUBLISHED BY THE MDA-UAW LOCAL 571, GROTON CT</a:t>
            </a:r>
            <a:endParaRPr lang="en-US" sz="1000" dirty="0">
              <a:solidFill>
                <a:schemeClr val="bg1"/>
              </a:solidFill>
              <a:latin typeface="Arial "/>
            </a:endParaRPr>
          </a:p>
        </p:txBody>
      </p:sp>
      <p:pic>
        <p:nvPicPr>
          <p:cNvPr id="2051" name="Picture 3"/>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65735" y="4191000"/>
            <a:ext cx="4572000" cy="5257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4" name="TextBox 23"/>
          <p:cNvSpPr txBox="1"/>
          <p:nvPr/>
        </p:nvSpPr>
        <p:spPr>
          <a:xfrm rot="16200000">
            <a:off x="4021977" y="5888877"/>
            <a:ext cx="5791198" cy="1862048"/>
          </a:xfrm>
          <a:prstGeom prst="rect">
            <a:avLst/>
          </a:prstGeom>
          <a:noFill/>
        </p:spPr>
        <p:txBody>
          <a:bodyPr wrap="none" rtlCol="0">
            <a:noAutofit/>
          </a:bodyPr>
          <a:lstStyle/>
          <a:p>
            <a:pPr lvl="0" algn="ctr" defTabSz="914400" eaLnBrk="0" fontAlgn="base" hangingPunct="0">
              <a:spcBef>
                <a:spcPct val="0"/>
              </a:spcBef>
              <a:spcAft>
                <a:spcPct val="0"/>
              </a:spcAft>
            </a:pPr>
            <a:r>
              <a:rPr lang="en-US" sz="1150" b="1" dirty="0" smtClean="0">
                <a:latin typeface="Verdana" pitchFamily="34" charset="0"/>
                <a:ea typeface="Verdana" pitchFamily="34" charset="0"/>
                <a:cs typeface="Verdana" pitchFamily="34" charset="0"/>
              </a:rPr>
              <a:t>“ZB’TB   RASLR   CA   TBFUP   ADC   CA   F   GDUP   XTAFJBT   XFYB   SL  </a:t>
            </a:r>
          </a:p>
          <a:p>
            <a:pPr lvl="0" algn="ctr" defTabSz="914400" eaLnBrk="0" fontAlgn="base" hangingPunct="0">
              <a:spcBef>
                <a:spcPct val="0"/>
              </a:spcBef>
              <a:spcAft>
                <a:spcPct val="0"/>
              </a:spcAft>
            </a:pPr>
            <a:r>
              <a:rPr lang="en-US" sz="1150" b="1" dirty="0" smtClean="0">
                <a:latin typeface="Verdana" pitchFamily="34" charset="0"/>
                <a:ea typeface="Verdana" pitchFamily="34" charset="0"/>
                <a:cs typeface="Verdana" pitchFamily="34" charset="0"/>
              </a:rPr>
              <a:t> </a:t>
            </a:r>
          </a:p>
          <a:p>
            <a:pPr lvl="0" algn="ctr" defTabSz="914400" eaLnBrk="0" fontAlgn="base" hangingPunct="0">
              <a:spcBef>
                <a:spcPct val="0"/>
              </a:spcBef>
              <a:spcAft>
                <a:spcPct val="0"/>
              </a:spcAft>
            </a:pPr>
            <a:endParaRPr lang="en-US" sz="1150" b="1" dirty="0" smtClean="0">
              <a:latin typeface="Verdana" pitchFamily="34" charset="0"/>
              <a:ea typeface="Verdana" pitchFamily="34" charset="0"/>
              <a:cs typeface="Verdana" pitchFamily="34" charset="0"/>
            </a:endParaRPr>
          </a:p>
          <a:p>
            <a:pPr lvl="0" algn="ctr" defTabSz="914400" eaLnBrk="0" fontAlgn="base" hangingPunct="0">
              <a:spcBef>
                <a:spcPct val="0"/>
              </a:spcBef>
              <a:spcAft>
                <a:spcPct val="0"/>
              </a:spcAft>
            </a:pPr>
            <a:r>
              <a:rPr lang="en-US" sz="1150" b="1" dirty="0" smtClean="0">
                <a:latin typeface="Verdana" pitchFamily="34" charset="0"/>
                <a:ea typeface="Verdana" pitchFamily="34" charset="0"/>
                <a:cs typeface="Verdana" pitchFamily="34" charset="0"/>
              </a:rPr>
              <a:t>FGBTSUF   FLJ  GFWB   YDTB   CPFC   F   KFT   RTBFCBT   LDGXBT   AK</a:t>
            </a:r>
          </a:p>
          <a:p>
            <a:pPr lvl="0" algn="ctr" defTabSz="914400" eaLnBrk="0" fontAlgn="base" hangingPunct="0">
              <a:spcBef>
                <a:spcPct val="0"/>
              </a:spcBef>
              <a:spcAft>
                <a:spcPct val="0"/>
              </a:spcAft>
            </a:pPr>
            <a:endParaRPr lang="en-US" sz="1150" b="1" dirty="0" smtClean="0">
              <a:latin typeface="Verdana" pitchFamily="34" charset="0"/>
              <a:ea typeface="Verdana" pitchFamily="34" charset="0"/>
              <a:cs typeface="Verdana" pitchFamily="34" charset="0"/>
            </a:endParaRPr>
          </a:p>
          <a:p>
            <a:pPr lvl="0" algn="ctr" defTabSz="914400" eaLnBrk="0" fontAlgn="base" hangingPunct="0">
              <a:spcBef>
                <a:spcPct val="0"/>
              </a:spcBef>
              <a:spcAft>
                <a:spcPct val="0"/>
              </a:spcAft>
            </a:pPr>
            <a:endParaRPr lang="en-US" sz="1150" b="1" dirty="0" smtClean="0">
              <a:latin typeface="Verdana" pitchFamily="34" charset="0"/>
              <a:ea typeface="Verdana" pitchFamily="34" charset="0"/>
              <a:cs typeface="Verdana" pitchFamily="34" charset="0"/>
            </a:endParaRPr>
          </a:p>
          <a:p>
            <a:pPr lvl="0" algn="ctr" defTabSz="914400" eaLnBrk="0" fontAlgn="base" hangingPunct="0">
              <a:spcBef>
                <a:spcPct val="0"/>
              </a:spcBef>
              <a:spcAft>
                <a:spcPct val="0"/>
              </a:spcAft>
            </a:pPr>
            <a:r>
              <a:rPr lang="en-US" sz="1150" b="1" dirty="0" smtClean="0">
                <a:latin typeface="Verdana" pitchFamily="34" charset="0"/>
                <a:ea typeface="Verdana" pitchFamily="34" charset="0"/>
                <a:cs typeface="Verdana" pitchFamily="34" charset="0"/>
              </a:rPr>
              <a:t>VBAVMB   FTB   FZFTB   AK   CPB   DLKFST   CTBFCGBLC   AK  ZATWBTY.” </a:t>
            </a:r>
          </a:p>
          <a:p>
            <a:pPr lvl="0" algn="ctr" defTabSz="914400" eaLnBrk="0" fontAlgn="base" hangingPunct="0">
              <a:spcBef>
                <a:spcPct val="0"/>
              </a:spcBef>
              <a:spcAft>
                <a:spcPct val="0"/>
              </a:spcAft>
            </a:pPr>
            <a:endParaRPr lang="en-US" sz="1150" b="1" dirty="0" smtClean="0">
              <a:latin typeface="Verdana" pitchFamily="34" charset="0"/>
              <a:ea typeface="Verdana" pitchFamily="34" charset="0"/>
              <a:cs typeface="Verdana" pitchFamily="34" charset="0"/>
            </a:endParaRPr>
          </a:p>
          <a:p>
            <a:pPr lvl="0" algn="ctr" defTabSz="914400" eaLnBrk="0" fontAlgn="base" hangingPunct="0">
              <a:spcBef>
                <a:spcPct val="0"/>
              </a:spcBef>
              <a:spcAft>
                <a:spcPct val="0"/>
              </a:spcAft>
            </a:pPr>
            <a:endParaRPr lang="en-US" sz="1150" b="1" dirty="0" smtClean="0">
              <a:latin typeface="Verdana" pitchFamily="34" charset="0"/>
              <a:ea typeface="Verdana" pitchFamily="34" charset="0"/>
              <a:cs typeface="Verdana" pitchFamily="34" charset="0"/>
            </a:endParaRPr>
          </a:p>
          <a:p>
            <a:pPr lvl="0" algn="ctr" defTabSz="914400" eaLnBrk="0" fontAlgn="base" hangingPunct="0">
              <a:spcBef>
                <a:spcPct val="0"/>
              </a:spcBef>
              <a:spcAft>
                <a:spcPct val="0"/>
              </a:spcAft>
            </a:pPr>
            <a:r>
              <a:rPr lang="en-US" sz="1150" b="1" dirty="0" smtClean="0">
                <a:latin typeface="Verdana" pitchFamily="34" charset="0"/>
                <a:ea typeface="Verdana" pitchFamily="34" charset="0"/>
                <a:cs typeface="Verdana" pitchFamily="34" charset="0"/>
              </a:rPr>
              <a:t>- XAX   WSLR</a:t>
            </a:r>
          </a:p>
        </p:txBody>
      </p:sp>
      <p:sp>
        <p:nvSpPr>
          <p:cNvPr id="26" name="Rectangle 25"/>
          <p:cNvSpPr/>
          <p:nvPr/>
        </p:nvSpPr>
        <p:spPr>
          <a:xfrm rot="16200000">
            <a:off x="6540415" y="8263712"/>
            <a:ext cx="2819400" cy="461665"/>
          </a:xfrm>
          <a:prstGeom prst="rect">
            <a:avLst/>
          </a:prstGeom>
        </p:spPr>
        <p:txBody>
          <a:bodyPr wrap="square">
            <a:spAutoFit/>
          </a:bodyPr>
          <a:lstStyle/>
          <a:p>
            <a:pPr lvl="0" defTabSz="914400" eaLnBrk="0" fontAlgn="base" hangingPunct="0">
              <a:spcBef>
                <a:spcPct val="0"/>
              </a:spcBef>
              <a:spcAft>
                <a:spcPct val="0"/>
              </a:spcAft>
            </a:pPr>
            <a:r>
              <a:rPr lang="en-US" sz="800" dirty="0" smtClean="0">
                <a:latin typeface="Arial" pitchFamily="34" charset="0"/>
                <a:ea typeface="Calibri" pitchFamily="34" charset="0"/>
                <a:cs typeface="Arial" pitchFamily="34" charset="0"/>
              </a:rPr>
              <a:t>Source:  Internet Query on UAW Famous Quotes</a:t>
            </a:r>
            <a:endParaRPr lang="en-US" sz="800" dirty="0" smtClean="0">
              <a:latin typeface="Arial" pitchFamily="34" charset="0"/>
              <a:cs typeface="Arial" pitchFamily="34" charset="0"/>
            </a:endParaRPr>
          </a:p>
          <a:p>
            <a:pPr lvl="0" defTabSz="914400" eaLnBrk="0" fontAlgn="base" hangingPunct="0">
              <a:spcBef>
                <a:spcPct val="0"/>
              </a:spcBef>
              <a:spcAft>
                <a:spcPct val="0"/>
              </a:spcAft>
            </a:pPr>
            <a:r>
              <a:rPr lang="en-US" sz="800" dirty="0" smtClean="0">
                <a:latin typeface="Arial" pitchFamily="34" charset="0"/>
                <a:ea typeface="Calibri" pitchFamily="34" charset="0"/>
                <a:cs typeface="Arial" pitchFamily="34" charset="0"/>
              </a:rPr>
              <a:t>Provided by Joanne Basile</a:t>
            </a:r>
            <a:endParaRPr lang="en-US" sz="800" dirty="0" smtClean="0">
              <a:latin typeface="Arial" pitchFamily="34" charset="0"/>
              <a:cs typeface="Arial" pitchFamily="34" charset="0"/>
            </a:endParaRPr>
          </a:p>
          <a:p>
            <a:pPr lvl="0" defTabSz="914400" eaLnBrk="0" fontAlgn="base" hangingPunct="0">
              <a:spcBef>
                <a:spcPct val="0"/>
              </a:spcBef>
              <a:spcAft>
                <a:spcPct val="0"/>
              </a:spcAft>
            </a:pPr>
            <a:r>
              <a:rPr lang="en-US" sz="800" dirty="0" smtClean="0">
                <a:latin typeface="Arial" pitchFamily="34" charset="0"/>
                <a:ea typeface="Calibri" pitchFamily="34" charset="0"/>
                <a:cs typeface="Arial" pitchFamily="34" charset="0"/>
              </a:rPr>
              <a:t>Answer:  Next Edition</a:t>
            </a:r>
            <a:endParaRPr lang="en-US" sz="800" dirty="0" smtClean="0">
              <a:latin typeface="Arial" pitchFamily="34" charset="0"/>
              <a:cs typeface="Arial" pitchFamily="34" charset="0"/>
            </a:endParaRPr>
          </a:p>
        </p:txBody>
      </p:sp>
      <p:sp>
        <p:nvSpPr>
          <p:cNvPr id="27" name="TextBox 26"/>
          <p:cNvSpPr txBox="1"/>
          <p:nvPr/>
        </p:nvSpPr>
        <p:spPr>
          <a:xfrm rot="16200000">
            <a:off x="4416455" y="6619846"/>
            <a:ext cx="2286001" cy="400110"/>
          </a:xfrm>
          <a:prstGeom prst="rect">
            <a:avLst/>
          </a:prstGeom>
          <a:noFill/>
        </p:spPr>
        <p:txBody>
          <a:bodyPr wrap="square" rtlCol="0">
            <a:spAutoFit/>
          </a:bodyPr>
          <a:lstStyle/>
          <a:p>
            <a:pPr algn="ctr"/>
            <a:r>
              <a:rPr lang="en-US" sz="2000" b="1" dirty="0" smtClean="0">
                <a:solidFill>
                  <a:srgbClr val="FF0000"/>
                </a:solidFill>
                <a:latin typeface="Arial" pitchFamily="34" charset="0"/>
                <a:cs typeface="Arial" pitchFamily="34" charset="0"/>
              </a:rPr>
              <a:t>CRYPTOQUOTE</a:t>
            </a:r>
            <a:endParaRPr lang="en-US" sz="2000" b="1" dirty="0">
              <a:solidFill>
                <a:srgbClr val="FF0000"/>
              </a:solidFill>
              <a:latin typeface="Arial" pitchFamily="34" charset="0"/>
              <a:cs typeface="Arial" pitchFamily="34" charset="0"/>
            </a:endParaRPr>
          </a:p>
        </p:txBody>
      </p:sp>
      <p:sp>
        <p:nvSpPr>
          <p:cNvPr id="29" name="TextBox 45"/>
          <p:cNvSpPr txBox="1"/>
          <p:nvPr/>
        </p:nvSpPr>
        <p:spPr>
          <a:xfrm>
            <a:off x="579389" y="9448800"/>
            <a:ext cx="1208985" cy="215444"/>
          </a:xfrm>
          <a:prstGeom prst="rect">
            <a:avLst/>
          </a:prstGeom>
          <a:noFill/>
        </p:spPr>
        <p:txBody>
          <a:bodyPr wrap="none" rtlCol="0">
            <a:spAutoFit/>
          </a:bodyPr>
          <a:lstStyle>
            <a:defPPr>
              <a:defRPr lang="en-US"/>
            </a:defPPr>
            <a:lvl1pPr marL="0" algn="l" defTabSz="2089900" rtl="0" eaLnBrk="1" latinLnBrk="0" hangingPunct="1">
              <a:defRPr sz="4100" kern="1200">
                <a:solidFill>
                  <a:schemeClr val="tx1"/>
                </a:solidFill>
                <a:latin typeface="+mn-lt"/>
                <a:ea typeface="+mn-ea"/>
                <a:cs typeface="+mn-cs"/>
              </a:defRPr>
            </a:lvl1pPr>
            <a:lvl2pPr marL="1044950" algn="l" defTabSz="2089900" rtl="0" eaLnBrk="1" latinLnBrk="0" hangingPunct="1">
              <a:defRPr sz="4100" kern="1200">
                <a:solidFill>
                  <a:schemeClr val="tx1"/>
                </a:solidFill>
                <a:latin typeface="+mn-lt"/>
                <a:ea typeface="+mn-ea"/>
                <a:cs typeface="+mn-cs"/>
              </a:defRPr>
            </a:lvl2pPr>
            <a:lvl3pPr marL="2089900" algn="l" defTabSz="2089900" rtl="0" eaLnBrk="1" latinLnBrk="0" hangingPunct="1">
              <a:defRPr sz="4100" kern="1200">
                <a:solidFill>
                  <a:schemeClr val="tx1"/>
                </a:solidFill>
                <a:latin typeface="+mn-lt"/>
                <a:ea typeface="+mn-ea"/>
                <a:cs typeface="+mn-cs"/>
              </a:defRPr>
            </a:lvl3pPr>
            <a:lvl4pPr marL="3134851" algn="l" defTabSz="2089900" rtl="0" eaLnBrk="1" latinLnBrk="0" hangingPunct="1">
              <a:defRPr sz="4100" kern="1200">
                <a:solidFill>
                  <a:schemeClr val="tx1"/>
                </a:solidFill>
                <a:latin typeface="+mn-lt"/>
                <a:ea typeface="+mn-ea"/>
                <a:cs typeface="+mn-cs"/>
              </a:defRPr>
            </a:lvl4pPr>
            <a:lvl5pPr marL="4179801" algn="l" defTabSz="2089900" rtl="0" eaLnBrk="1" latinLnBrk="0" hangingPunct="1">
              <a:defRPr sz="4100" kern="1200">
                <a:solidFill>
                  <a:schemeClr val="tx1"/>
                </a:solidFill>
                <a:latin typeface="+mn-lt"/>
                <a:ea typeface="+mn-ea"/>
                <a:cs typeface="+mn-cs"/>
              </a:defRPr>
            </a:lvl5pPr>
            <a:lvl6pPr marL="5224751" algn="l" defTabSz="2089900" rtl="0" eaLnBrk="1" latinLnBrk="0" hangingPunct="1">
              <a:defRPr sz="4100" kern="1200">
                <a:solidFill>
                  <a:schemeClr val="tx1"/>
                </a:solidFill>
                <a:latin typeface="+mn-lt"/>
                <a:ea typeface="+mn-ea"/>
                <a:cs typeface="+mn-cs"/>
              </a:defRPr>
            </a:lvl6pPr>
            <a:lvl7pPr marL="6269701" algn="l" defTabSz="2089900" rtl="0" eaLnBrk="1" latinLnBrk="0" hangingPunct="1">
              <a:defRPr sz="4100" kern="1200">
                <a:solidFill>
                  <a:schemeClr val="tx1"/>
                </a:solidFill>
                <a:latin typeface="+mn-lt"/>
                <a:ea typeface="+mn-ea"/>
                <a:cs typeface="+mn-cs"/>
              </a:defRPr>
            </a:lvl7pPr>
            <a:lvl8pPr marL="7314652" algn="l" defTabSz="2089900" rtl="0" eaLnBrk="1" latinLnBrk="0" hangingPunct="1">
              <a:defRPr sz="4100" kern="1200">
                <a:solidFill>
                  <a:schemeClr val="tx1"/>
                </a:solidFill>
                <a:latin typeface="+mn-lt"/>
                <a:ea typeface="+mn-ea"/>
                <a:cs typeface="+mn-cs"/>
              </a:defRPr>
            </a:lvl8pPr>
            <a:lvl9pPr marL="8359602" algn="l" defTabSz="2089900" rtl="0" eaLnBrk="1" latinLnBrk="0" hangingPunct="1">
              <a:defRPr sz="4100" kern="1200">
                <a:solidFill>
                  <a:schemeClr val="tx1"/>
                </a:solidFill>
                <a:latin typeface="+mn-lt"/>
                <a:ea typeface="+mn-ea"/>
                <a:cs typeface="+mn-cs"/>
              </a:defRPr>
            </a:lvl9pPr>
          </a:lstStyle>
          <a:p>
            <a:r>
              <a:rPr lang="en-US" sz="800" dirty="0"/>
              <a:t>C</a:t>
            </a:r>
            <a:r>
              <a:rPr lang="en-US" sz="800" dirty="0" smtClean="0"/>
              <a:t>ontributed by R. Morse</a:t>
            </a:r>
            <a:endParaRPr lang="en-US" sz="800" dirty="0"/>
          </a:p>
        </p:txBody>
      </p:sp>
      <p:sp>
        <p:nvSpPr>
          <p:cNvPr id="30" name="TextBox 29"/>
          <p:cNvSpPr txBox="1"/>
          <p:nvPr/>
        </p:nvSpPr>
        <p:spPr>
          <a:xfrm>
            <a:off x="1962150" y="3790890"/>
            <a:ext cx="1981200" cy="400110"/>
          </a:xfrm>
          <a:prstGeom prst="rect">
            <a:avLst/>
          </a:prstGeom>
          <a:noFill/>
        </p:spPr>
        <p:txBody>
          <a:bodyPr wrap="square" rtlCol="0">
            <a:spAutoFit/>
          </a:bodyPr>
          <a:lstStyle/>
          <a:p>
            <a:pPr algn="ctr"/>
            <a:r>
              <a:rPr lang="en-US" sz="2000" b="1" dirty="0" smtClean="0">
                <a:solidFill>
                  <a:srgbClr val="FF0000"/>
                </a:solidFill>
                <a:latin typeface="Arial" pitchFamily="34" charset="0"/>
                <a:cs typeface="Arial" pitchFamily="34" charset="0"/>
              </a:rPr>
              <a:t>A-MAZE-</a:t>
            </a:r>
            <a:r>
              <a:rPr lang="en-US" sz="2000" b="1" dirty="0" err="1" smtClean="0">
                <a:solidFill>
                  <a:srgbClr val="FF0000"/>
                </a:solidFill>
                <a:latin typeface="Arial" pitchFamily="34" charset="0"/>
                <a:cs typeface="Arial" pitchFamily="34" charset="0"/>
              </a:rPr>
              <a:t>ING</a:t>
            </a:r>
            <a:endParaRPr lang="en-US" sz="2000" b="1" dirty="0">
              <a:solidFill>
                <a:srgbClr val="FF0000"/>
              </a:solidFill>
              <a:latin typeface="Arial" pitchFamily="34" charset="0"/>
              <a:cs typeface="Arial" pitchFamily="34" charset="0"/>
            </a:endParaRPr>
          </a:p>
        </p:txBody>
      </p:sp>
      <p:sp>
        <p:nvSpPr>
          <p:cNvPr id="31" name="TextBox 30"/>
          <p:cNvSpPr txBox="1"/>
          <p:nvPr/>
        </p:nvSpPr>
        <p:spPr>
          <a:xfrm>
            <a:off x="609600" y="3914001"/>
            <a:ext cx="762000" cy="276999"/>
          </a:xfrm>
          <a:prstGeom prst="rect">
            <a:avLst/>
          </a:prstGeom>
          <a:noFill/>
        </p:spPr>
        <p:txBody>
          <a:bodyPr wrap="square" rtlCol="0">
            <a:spAutoFit/>
          </a:bodyPr>
          <a:lstStyle/>
          <a:p>
            <a:r>
              <a:rPr lang="en-US" sz="1200" b="1" dirty="0" smtClean="0">
                <a:solidFill>
                  <a:srgbClr val="FF0000"/>
                </a:solidFill>
              </a:rPr>
              <a:t>START</a:t>
            </a:r>
            <a:endParaRPr lang="en-US" sz="1200" b="1" dirty="0">
              <a:solidFill>
                <a:srgbClr val="FF0000"/>
              </a:solidFill>
            </a:endParaRPr>
          </a:p>
        </p:txBody>
      </p:sp>
      <p:sp>
        <p:nvSpPr>
          <p:cNvPr id="32" name="TextBox 31"/>
          <p:cNvSpPr txBox="1"/>
          <p:nvPr/>
        </p:nvSpPr>
        <p:spPr>
          <a:xfrm>
            <a:off x="4724400" y="9448800"/>
            <a:ext cx="609600" cy="276999"/>
          </a:xfrm>
          <a:prstGeom prst="rect">
            <a:avLst/>
          </a:prstGeom>
          <a:noFill/>
        </p:spPr>
        <p:txBody>
          <a:bodyPr wrap="square" rtlCol="0">
            <a:spAutoFit/>
          </a:bodyPr>
          <a:lstStyle/>
          <a:p>
            <a:r>
              <a:rPr lang="en-US" sz="1200" b="1" dirty="0" smtClean="0">
                <a:solidFill>
                  <a:srgbClr val="FF0000"/>
                </a:solidFill>
              </a:rPr>
              <a:t>FINISH</a:t>
            </a:r>
            <a:endParaRPr lang="en-US" sz="1200" b="1" dirty="0">
              <a:solidFill>
                <a:srgbClr val="FF0000"/>
              </a:solidFill>
            </a:endParaRPr>
          </a:p>
        </p:txBody>
      </p:sp>
      <p:sp>
        <p:nvSpPr>
          <p:cNvPr id="2" name="Rectangle 1"/>
          <p:cNvSpPr/>
          <p:nvPr/>
        </p:nvSpPr>
        <p:spPr>
          <a:xfrm>
            <a:off x="6568439" y="0"/>
            <a:ext cx="1661161" cy="3733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p:nvPr/>
        </p:nvCxnSpPr>
        <p:spPr>
          <a:xfrm>
            <a:off x="629536" y="3733800"/>
            <a:ext cx="7360580" cy="0"/>
          </a:xfrm>
          <a:prstGeom prst="line">
            <a:avLst/>
          </a:prstGeom>
          <a:ln w="88900" cap="rnd" cmpd="thickThi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8229600" y="614789"/>
            <a:ext cx="7815701" cy="1290211"/>
          </a:xfrm>
          <a:prstGeom prst="rect">
            <a:avLst/>
          </a:prstGeom>
        </p:spPr>
      </p:pic>
      <p:grpSp>
        <p:nvGrpSpPr>
          <p:cNvPr id="12" name="Group 11"/>
          <p:cNvGrpSpPr/>
          <p:nvPr/>
        </p:nvGrpSpPr>
        <p:grpSpPr>
          <a:xfrm>
            <a:off x="139698" y="63500"/>
            <a:ext cx="16154402" cy="10668000"/>
            <a:chOff x="139698" y="63500"/>
            <a:chExt cx="16154402" cy="10668000"/>
          </a:xfrm>
        </p:grpSpPr>
        <p:grpSp>
          <p:nvGrpSpPr>
            <p:cNvPr id="11" name="Group 10"/>
            <p:cNvGrpSpPr/>
            <p:nvPr/>
          </p:nvGrpSpPr>
          <p:grpSpPr>
            <a:xfrm>
              <a:off x="139698" y="66673"/>
              <a:ext cx="317502" cy="10664827"/>
              <a:chOff x="139698" y="66673"/>
              <a:chExt cx="317502" cy="10664827"/>
            </a:xfrm>
          </p:grpSpPr>
          <p:grpSp>
            <p:nvGrpSpPr>
              <p:cNvPr id="10" name="Group 9"/>
              <p:cNvGrpSpPr/>
              <p:nvPr/>
            </p:nvGrpSpPr>
            <p:grpSpPr>
              <a:xfrm>
                <a:off x="152400" y="66673"/>
                <a:ext cx="304800" cy="304802"/>
                <a:chOff x="152400" y="66673"/>
                <a:chExt cx="304800" cy="304802"/>
              </a:xfrm>
            </p:grpSpPr>
            <p:cxnSp>
              <p:nvCxnSpPr>
                <p:cNvPr id="9" name="Straight Connector 8"/>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rot="16200000">
                <a:off x="139699" y="10426699"/>
                <a:ext cx="304800" cy="304802"/>
                <a:chOff x="152400" y="66673"/>
                <a:chExt cx="304800" cy="304802"/>
              </a:xfrm>
            </p:grpSpPr>
            <p:cxnSp>
              <p:nvCxnSpPr>
                <p:cNvPr id="36" name="Straight Connector 35"/>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8" name="Group 37"/>
            <p:cNvGrpSpPr/>
            <p:nvPr/>
          </p:nvGrpSpPr>
          <p:grpSpPr>
            <a:xfrm flipH="1">
              <a:off x="15976598" y="63500"/>
              <a:ext cx="317502" cy="10664827"/>
              <a:chOff x="139698" y="66673"/>
              <a:chExt cx="317502" cy="10664827"/>
            </a:xfrm>
          </p:grpSpPr>
          <p:grpSp>
            <p:nvGrpSpPr>
              <p:cNvPr id="39" name="Group 38"/>
              <p:cNvGrpSpPr/>
              <p:nvPr/>
            </p:nvGrpSpPr>
            <p:grpSpPr>
              <a:xfrm>
                <a:off x="152400" y="66673"/>
                <a:ext cx="304800" cy="304802"/>
                <a:chOff x="152400" y="66673"/>
                <a:chExt cx="304800" cy="304802"/>
              </a:xfrm>
            </p:grpSpPr>
            <p:cxnSp>
              <p:nvCxnSpPr>
                <p:cNvPr id="43" name="Straight Connector 4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rot="16200000">
                <a:off x="139699" y="10426699"/>
                <a:ext cx="304800" cy="304802"/>
                <a:chOff x="152400" y="66673"/>
                <a:chExt cx="304800" cy="304802"/>
              </a:xfrm>
            </p:grpSpPr>
            <p:cxnSp>
              <p:nvCxnSpPr>
                <p:cNvPr id="41" name="Straight Connector 40"/>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 xmlns:p14="http://schemas.microsoft.com/office/powerpoint/2010/main" val="17624445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28600" y="9874250"/>
            <a:ext cx="16230600" cy="641350"/>
            <a:chOff x="228600" y="9874250"/>
            <a:chExt cx="16230600" cy="641350"/>
          </a:xfrm>
        </p:grpSpPr>
        <p:pic>
          <p:nvPicPr>
            <p:cNvPr id="55" name="Picture 5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pic>
          <p:nvPicPr>
            <p:cNvPr id="56" name="Picture 3" descr="C:\Users\cmauro\Desktop\SOUNDINGS\2012\Images\2010-Logo-bottom.gi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77" name="Picture 3" descr="C:\Users\cmauro\Desktop\SOUNDINGS\2012\Images\2010-Logo-bottom.gif"/>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63003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57" name="Group 56"/>
          <p:cNvGrpSpPr/>
          <p:nvPr/>
        </p:nvGrpSpPr>
        <p:grpSpPr>
          <a:xfrm>
            <a:off x="139698" y="63500"/>
            <a:ext cx="16154402" cy="10668000"/>
            <a:chOff x="139698" y="63500"/>
            <a:chExt cx="16154402" cy="10668000"/>
          </a:xfrm>
        </p:grpSpPr>
        <p:grpSp>
          <p:nvGrpSpPr>
            <p:cNvPr id="59" name="Group 58"/>
            <p:cNvGrpSpPr/>
            <p:nvPr/>
          </p:nvGrpSpPr>
          <p:grpSpPr>
            <a:xfrm>
              <a:off x="139698" y="66673"/>
              <a:ext cx="317502" cy="10664827"/>
              <a:chOff x="139698" y="66673"/>
              <a:chExt cx="317502" cy="10664827"/>
            </a:xfrm>
          </p:grpSpPr>
          <p:grpSp>
            <p:nvGrpSpPr>
              <p:cNvPr id="67" name="Group 66"/>
              <p:cNvGrpSpPr/>
              <p:nvPr/>
            </p:nvGrpSpPr>
            <p:grpSpPr>
              <a:xfrm>
                <a:off x="152400" y="66673"/>
                <a:ext cx="304800" cy="304802"/>
                <a:chOff x="152400" y="66673"/>
                <a:chExt cx="304800" cy="304802"/>
              </a:xfrm>
            </p:grpSpPr>
            <p:cxnSp>
              <p:nvCxnSpPr>
                <p:cNvPr id="73" name="Straight Connector 7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 67"/>
              <p:cNvGrpSpPr/>
              <p:nvPr/>
            </p:nvGrpSpPr>
            <p:grpSpPr>
              <a:xfrm rot="16200000">
                <a:off x="139699" y="10426699"/>
                <a:ext cx="304800" cy="304802"/>
                <a:chOff x="152400" y="66673"/>
                <a:chExt cx="304800" cy="304802"/>
              </a:xfrm>
            </p:grpSpPr>
            <p:cxnSp>
              <p:nvCxnSpPr>
                <p:cNvPr id="70" name="Straight Connector 69"/>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0" name="Group 59"/>
            <p:cNvGrpSpPr/>
            <p:nvPr/>
          </p:nvGrpSpPr>
          <p:grpSpPr>
            <a:xfrm flipH="1">
              <a:off x="15976598" y="63500"/>
              <a:ext cx="317502" cy="10664827"/>
              <a:chOff x="139698" y="66673"/>
              <a:chExt cx="317502" cy="10664827"/>
            </a:xfrm>
          </p:grpSpPr>
          <p:grpSp>
            <p:nvGrpSpPr>
              <p:cNvPr id="61" name="Group 60"/>
              <p:cNvGrpSpPr/>
              <p:nvPr/>
            </p:nvGrpSpPr>
            <p:grpSpPr>
              <a:xfrm>
                <a:off x="152400" y="66673"/>
                <a:ext cx="304800" cy="304802"/>
                <a:chOff x="152400" y="66673"/>
                <a:chExt cx="304800" cy="304802"/>
              </a:xfrm>
            </p:grpSpPr>
            <p:cxnSp>
              <p:nvCxnSpPr>
                <p:cNvPr id="65" name="Straight Connector 64"/>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 name="Group 61"/>
              <p:cNvGrpSpPr/>
              <p:nvPr/>
            </p:nvGrpSpPr>
            <p:grpSpPr>
              <a:xfrm rot="16200000">
                <a:off x="139699" y="10426699"/>
                <a:ext cx="304800" cy="304802"/>
                <a:chOff x="152400" y="66673"/>
                <a:chExt cx="304800" cy="304802"/>
              </a:xfrm>
            </p:grpSpPr>
            <p:cxnSp>
              <p:nvCxnSpPr>
                <p:cNvPr id="63" name="Straight Connector 6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5" name="Group 4"/>
          <p:cNvGrpSpPr/>
          <p:nvPr/>
        </p:nvGrpSpPr>
        <p:grpSpPr>
          <a:xfrm>
            <a:off x="330200" y="274320"/>
            <a:ext cx="15782925" cy="950883"/>
            <a:chOff x="330200" y="274320"/>
            <a:chExt cx="15782925" cy="950883"/>
          </a:xfrm>
        </p:grpSpPr>
        <p:sp>
          <p:nvSpPr>
            <p:cNvPr id="45" name="Rectangle 44"/>
            <p:cNvSpPr/>
            <p:nvPr/>
          </p:nvSpPr>
          <p:spPr>
            <a:xfrm>
              <a:off x="330200" y="274320"/>
              <a:ext cx="15773400" cy="9508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55439" y="387003"/>
              <a:ext cx="7055011" cy="836652"/>
            </a:xfrm>
            <a:prstGeom prst="rect">
              <a:avLst/>
            </a:prstGeom>
          </p:spPr>
        </p:pic>
        <p:pic>
          <p:nvPicPr>
            <p:cNvPr id="8" name="Picture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9004568" y="380653"/>
              <a:ext cx="7108557" cy="843002"/>
            </a:xfrm>
            <a:prstGeom prst="rect">
              <a:avLst/>
            </a:prstGeom>
          </p:spPr>
        </p:pic>
      </p:grpSp>
      <p:pic>
        <p:nvPicPr>
          <p:cNvPr id="17" name="Picture 1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8229599" y="380653"/>
            <a:ext cx="7108557" cy="843002"/>
          </a:xfrm>
          <a:prstGeom prst="rect">
            <a:avLst/>
          </a:prstGeom>
        </p:spPr>
      </p:pic>
      <p:sp>
        <p:nvSpPr>
          <p:cNvPr id="33" name="TextBox 32"/>
          <p:cNvSpPr txBox="1"/>
          <p:nvPr/>
        </p:nvSpPr>
        <p:spPr>
          <a:xfrm>
            <a:off x="8382000" y="1315264"/>
            <a:ext cx="2358876" cy="3724096"/>
          </a:xfrm>
          <a:prstGeom prst="rect">
            <a:avLst/>
          </a:prstGeom>
          <a:solidFill>
            <a:schemeClr val="bg2">
              <a:lumMod val="50000"/>
              <a:alpha val="50000"/>
            </a:schemeClr>
          </a:solidFill>
        </p:spPr>
        <p:txBody>
          <a:bodyPr wrap="square" lIns="182880" tIns="182880" rIns="182880" bIns="182880" rtlCol="0">
            <a:spAutoFit/>
          </a:bodyPr>
          <a:lstStyle/>
          <a:p>
            <a:pPr algn="ctr"/>
            <a:r>
              <a:rPr lang="en-US" sz="2200" dirty="0" smtClean="0">
                <a:latin typeface="Bodoni MT" pitchFamily="18" charset="0"/>
                <a:cs typeface="Arial" pitchFamily="34" charset="0"/>
              </a:rPr>
              <a:t>RETIREES</a:t>
            </a:r>
          </a:p>
          <a:p>
            <a:pPr algn="ctr"/>
            <a:endParaRPr lang="en-US" sz="600" dirty="0" smtClean="0">
              <a:solidFill>
                <a:srgbClr val="FF0000"/>
              </a:solidFill>
              <a:latin typeface="Bodoni MT" pitchFamily="18" charset="0"/>
              <a:cs typeface="Arial" pitchFamily="34" charset="0"/>
            </a:endParaRPr>
          </a:p>
          <a:p>
            <a:pPr marL="57150">
              <a:tabLst>
                <a:tab pos="1828800" algn="r"/>
                <a:tab pos="2171700" algn="r"/>
              </a:tabLst>
            </a:pPr>
            <a:r>
              <a:rPr lang="en-US" sz="1000" dirty="0" smtClean="0">
                <a:latin typeface="Arial" pitchFamily="34" charset="0"/>
                <a:cs typeface="Arial" pitchFamily="34" charset="0"/>
              </a:rPr>
              <a:t>Listed in order of retirement:</a:t>
            </a:r>
            <a:br>
              <a:rPr lang="en-US" sz="1000" dirty="0" smtClean="0">
                <a:latin typeface="Arial" pitchFamily="34" charset="0"/>
                <a:cs typeface="Arial" pitchFamily="34" charset="0"/>
              </a:rPr>
            </a:br>
            <a:r>
              <a:rPr lang="en-US" sz="900" dirty="0"/>
              <a:t>Jan 04, </a:t>
            </a:r>
            <a:r>
              <a:rPr lang="en-US" sz="900" dirty="0" smtClean="0"/>
              <a:t>2013 . . . . . . . .	Edward </a:t>
            </a:r>
            <a:r>
              <a:rPr lang="en-US" sz="900" dirty="0"/>
              <a:t>Morgan</a:t>
            </a:r>
          </a:p>
          <a:p>
            <a:pPr marL="57150">
              <a:tabLst>
                <a:tab pos="1828800" algn="r"/>
                <a:tab pos="2171700" algn="r"/>
              </a:tabLst>
            </a:pPr>
            <a:r>
              <a:rPr lang="en-US" sz="900" dirty="0"/>
              <a:t>Jan 04, 2013 </a:t>
            </a:r>
            <a:r>
              <a:rPr lang="en-US" sz="900" dirty="0" smtClean="0"/>
              <a:t>. . . . . . . . . .</a:t>
            </a:r>
            <a:r>
              <a:rPr lang="en-US" sz="900" dirty="0"/>
              <a:t>	</a:t>
            </a:r>
            <a:r>
              <a:rPr lang="en-US" sz="900" dirty="0" smtClean="0"/>
              <a:t>Luis </a:t>
            </a:r>
            <a:r>
              <a:rPr lang="en-US" sz="900" dirty="0" err="1" smtClean="0"/>
              <a:t>Valentin</a:t>
            </a:r>
            <a:endParaRPr lang="en-US" sz="900" dirty="0"/>
          </a:p>
          <a:p>
            <a:pPr marL="57150">
              <a:tabLst>
                <a:tab pos="1828800" algn="r"/>
                <a:tab pos="2171700" algn="r"/>
              </a:tabLst>
            </a:pPr>
            <a:r>
              <a:rPr lang="en-US" sz="900" dirty="0"/>
              <a:t>Jan 16, 2013 </a:t>
            </a:r>
            <a:r>
              <a:rPr lang="en-US" sz="900" dirty="0" smtClean="0"/>
              <a:t>. . . . . . . . . .</a:t>
            </a:r>
            <a:r>
              <a:rPr lang="en-US" sz="900" dirty="0"/>
              <a:t>	Gordon Pierce</a:t>
            </a:r>
          </a:p>
          <a:p>
            <a:pPr marL="57150">
              <a:tabLst>
                <a:tab pos="1828800" algn="r"/>
                <a:tab pos="2171700" algn="r"/>
              </a:tabLst>
            </a:pPr>
            <a:r>
              <a:rPr lang="en-US" sz="900" dirty="0"/>
              <a:t>Jan 18, 2013 </a:t>
            </a:r>
            <a:r>
              <a:rPr lang="en-US" sz="900" dirty="0" smtClean="0"/>
              <a:t>. . . . . . . . . . </a:t>
            </a:r>
            <a:r>
              <a:rPr lang="en-US" sz="900" dirty="0"/>
              <a:t>	</a:t>
            </a:r>
            <a:r>
              <a:rPr lang="en-US" sz="900" dirty="0" err="1"/>
              <a:t>Danie</a:t>
            </a:r>
            <a:r>
              <a:rPr lang="en-US" sz="900" dirty="0"/>
              <a:t> </a:t>
            </a:r>
            <a:r>
              <a:rPr lang="en-US" sz="900" dirty="0" err="1"/>
              <a:t>Duzant</a:t>
            </a:r>
            <a:endParaRPr lang="en-US" sz="900" dirty="0"/>
          </a:p>
          <a:p>
            <a:pPr marL="57150">
              <a:tabLst>
                <a:tab pos="1828800" algn="r"/>
                <a:tab pos="2171700" algn="r"/>
              </a:tabLst>
            </a:pPr>
            <a:r>
              <a:rPr lang="en-US" sz="900" dirty="0"/>
              <a:t>Jan 18, 2013 </a:t>
            </a:r>
            <a:r>
              <a:rPr lang="en-US" sz="900" dirty="0" smtClean="0"/>
              <a:t>. . . . . . . . . . . </a:t>
            </a:r>
            <a:r>
              <a:rPr lang="en-US" sz="900" dirty="0"/>
              <a:t>	James </a:t>
            </a:r>
            <a:r>
              <a:rPr lang="en-US" sz="900" dirty="0" err="1"/>
              <a:t>Golas</a:t>
            </a:r>
            <a:endParaRPr lang="en-US" sz="900" dirty="0"/>
          </a:p>
          <a:p>
            <a:pPr marL="57150">
              <a:tabLst>
                <a:tab pos="1828800" algn="r"/>
                <a:tab pos="2171700" algn="r"/>
              </a:tabLst>
            </a:pPr>
            <a:r>
              <a:rPr lang="en-US" sz="900" dirty="0"/>
              <a:t>Jan 18, 2013 </a:t>
            </a:r>
            <a:r>
              <a:rPr lang="en-US" sz="900" dirty="0" smtClean="0"/>
              <a:t>. . . . . . . .	Alfred </a:t>
            </a:r>
            <a:r>
              <a:rPr lang="en-US" sz="900" dirty="0"/>
              <a:t>Seifert Jr.</a:t>
            </a:r>
          </a:p>
          <a:p>
            <a:pPr marL="57150">
              <a:tabLst>
                <a:tab pos="1828800" algn="r"/>
                <a:tab pos="2171700" algn="r"/>
              </a:tabLst>
            </a:pPr>
            <a:r>
              <a:rPr lang="en-US" sz="900" dirty="0"/>
              <a:t>Jan 31, 2013 </a:t>
            </a:r>
            <a:r>
              <a:rPr lang="en-US" sz="900" dirty="0" smtClean="0"/>
              <a:t>. .</a:t>
            </a:r>
            <a:r>
              <a:rPr lang="en-US" sz="900" dirty="0"/>
              <a:t>	Gilbert Cunningham Jr.</a:t>
            </a:r>
          </a:p>
          <a:p>
            <a:pPr marL="57150">
              <a:tabLst>
                <a:tab pos="1828800" algn="r"/>
                <a:tab pos="2171700" algn="r"/>
              </a:tabLst>
            </a:pPr>
            <a:r>
              <a:rPr lang="en-US" sz="900" dirty="0"/>
              <a:t>Feb 02, 2013 </a:t>
            </a:r>
            <a:r>
              <a:rPr lang="en-US" sz="900" dirty="0" smtClean="0"/>
              <a:t>. . . . . . .</a:t>
            </a:r>
            <a:r>
              <a:rPr lang="en-US" sz="900" dirty="0"/>
              <a:t>	Dennis </a:t>
            </a:r>
            <a:r>
              <a:rPr lang="en-US" sz="900" dirty="0" err="1"/>
              <a:t>Tetreault</a:t>
            </a:r>
            <a:endParaRPr lang="en-US" sz="900" dirty="0"/>
          </a:p>
          <a:p>
            <a:pPr marL="57150">
              <a:tabLst>
                <a:tab pos="1828800" algn="r"/>
                <a:tab pos="2171700" algn="r"/>
              </a:tabLst>
            </a:pPr>
            <a:r>
              <a:rPr lang="en-US" sz="900" dirty="0"/>
              <a:t>Feb 23, 2013 </a:t>
            </a:r>
            <a:r>
              <a:rPr lang="en-US" sz="900" dirty="0" smtClean="0"/>
              <a:t>. . . . . . . . . . .</a:t>
            </a:r>
            <a:r>
              <a:rPr lang="en-US" sz="900" dirty="0"/>
              <a:t>	Murray </a:t>
            </a:r>
            <a:r>
              <a:rPr lang="en-US" sz="1000" dirty="0" smtClean="0"/>
              <a:t>Hill</a:t>
            </a:r>
          </a:p>
          <a:p>
            <a:pPr marL="57150">
              <a:tabLst>
                <a:tab pos="1828800" algn="r"/>
                <a:tab pos="2171700" algn="r"/>
              </a:tabLst>
            </a:pPr>
            <a:r>
              <a:rPr lang="en-US" sz="900" dirty="0" smtClean="0"/>
              <a:t>Feb 27, 2013. . . . . . . . . Eugenie Picard</a:t>
            </a:r>
          </a:p>
          <a:p>
            <a:pPr marL="57150">
              <a:tabLst>
                <a:tab pos="1828800" algn="r"/>
                <a:tab pos="2171700" algn="r"/>
              </a:tabLst>
            </a:pPr>
            <a:r>
              <a:rPr lang="en-US" sz="900" dirty="0" smtClean="0"/>
              <a:t>Mar1, 2013 . . .  . . . . . . . . Charles Mills</a:t>
            </a:r>
            <a:r>
              <a:rPr lang="en-US" sz="1000" dirty="0" smtClean="0"/>
              <a:t/>
            </a:r>
            <a:br>
              <a:rPr lang="en-US" sz="1000" dirty="0" smtClean="0"/>
            </a:br>
            <a:r>
              <a:rPr lang="en-US" sz="900" dirty="0" smtClean="0"/>
              <a:t>Mar 06, 2013 . . . . . . .</a:t>
            </a:r>
            <a:r>
              <a:rPr lang="en-US" sz="900" dirty="0"/>
              <a:t>	</a:t>
            </a:r>
            <a:r>
              <a:rPr lang="en-US" sz="900" dirty="0" smtClean="0"/>
              <a:t>.William Giustini</a:t>
            </a:r>
          </a:p>
          <a:p>
            <a:pPr marL="57150">
              <a:tabLst>
                <a:tab pos="1828800" algn="r"/>
                <a:tab pos="2171700" algn="r"/>
              </a:tabLst>
            </a:pPr>
            <a:r>
              <a:rPr lang="en-US" sz="900" dirty="0" smtClean="0"/>
              <a:t>Apr 04, 2013 . . . . . . . . </a:t>
            </a:r>
            <a:r>
              <a:rPr lang="en-US" sz="900" dirty="0" err="1" smtClean="0"/>
              <a:t>Amuro</a:t>
            </a:r>
            <a:r>
              <a:rPr lang="en-US" sz="900" dirty="0" smtClean="0"/>
              <a:t> </a:t>
            </a:r>
            <a:r>
              <a:rPr lang="en-US" sz="900" dirty="0" err="1" smtClean="0"/>
              <a:t>Cardoza</a:t>
            </a:r>
            <a:endParaRPr lang="en-US" sz="900" dirty="0" smtClean="0"/>
          </a:p>
          <a:p>
            <a:pPr marL="57150">
              <a:tabLst>
                <a:tab pos="1828800" algn="r"/>
                <a:tab pos="2171700" algn="r"/>
              </a:tabLst>
            </a:pPr>
            <a:r>
              <a:rPr lang="en-US" sz="900" dirty="0" smtClean="0"/>
              <a:t>Apr  30, 2013 . . . . . . . . . . Leon </a:t>
            </a:r>
            <a:r>
              <a:rPr lang="en-US" sz="900" dirty="0" err="1" smtClean="0"/>
              <a:t>Volpini</a:t>
            </a:r>
            <a:endParaRPr lang="en-US" sz="900" dirty="0" smtClean="0"/>
          </a:p>
          <a:p>
            <a:pPr marL="57150">
              <a:tabLst>
                <a:tab pos="1828800" algn="r"/>
                <a:tab pos="2171700" algn="r"/>
              </a:tabLst>
            </a:pPr>
            <a:endParaRPr lang="en-US" sz="600" dirty="0"/>
          </a:p>
          <a:p>
            <a:pPr algn="ctr"/>
            <a:r>
              <a:rPr lang="en-US" sz="1100" dirty="0" smtClean="0">
                <a:latin typeface="Bodoni MT" pitchFamily="18" charset="0"/>
                <a:cs typeface="Arial" pitchFamily="34" charset="0"/>
              </a:rPr>
              <a:t>CONGRATULATIONS FOR</a:t>
            </a:r>
          </a:p>
          <a:p>
            <a:pPr algn="ctr"/>
            <a:r>
              <a:rPr lang="en-US" sz="1100" dirty="0" smtClean="0">
                <a:latin typeface="Bodoni MT" pitchFamily="18" charset="0"/>
                <a:cs typeface="Arial" pitchFamily="34" charset="0"/>
              </a:rPr>
              <a:t>A JOB WELL DONE AND </a:t>
            </a:r>
          </a:p>
          <a:p>
            <a:pPr algn="ctr"/>
            <a:r>
              <a:rPr lang="en-US" sz="1100" dirty="0" smtClean="0">
                <a:latin typeface="Bodoni MT" pitchFamily="18" charset="0"/>
                <a:cs typeface="Arial" pitchFamily="34" charset="0"/>
              </a:rPr>
              <a:t>BEST OF LUCK IN YOUR NEW ENDEAVORS!</a:t>
            </a:r>
            <a:endParaRPr lang="en-US" sz="1100" dirty="0">
              <a:latin typeface="Bodoni MT" pitchFamily="18" charset="0"/>
              <a:cs typeface="Arial" pitchFamily="34" charset="0"/>
            </a:endParaRPr>
          </a:p>
        </p:txBody>
      </p:sp>
      <p:sp>
        <p:nvSpPr>
          <p:cNvPr id="43" name="TextBox 42"/>
          <p:cNvSpPr txBox="1"/>
          <p:nvPr/>
        </p:nvSpPr>
        <p:spPr>
          <a:xfrm>
            <a:off x="8382000" y="5159663"/>
            <a:ext cx="2358876" cy="4693593"/>
          </a:xfrm>
          <a:prstGeom prst="rect">
            <a:avLst/>
          </a:prstGeom>
          <a:solidFill>
            <a:schemeClr val="bg2">
              <a:lumMod val="50000"/>
              <a:alpha val="50000"/>
            </a:schemeClr>
          </a:solidFill>
        </p:spPr>
        <p:txBody>
          <a:bodyPr wrap="square" lIns="182880" tIns="182880" rIns="182880" bIns="182880" rtlCol="0">
            <a:spAutoFit/>
          </a:bodyPr>
          <a:lstStyle/>
          <a:p>
            <a:pPr algn="ctr"/>
            <a:r>
              <a:rPr lang="en-US" sz="1400" dirty="0" smtClean="0">
                <a:latin typeface="Bodoni MT" pitchFamily="18" charset="0"/>
                <a:cs typeface="Arial" pitchFamily="34" charset="0"/>
              </a:rPr>
              <a:t>2013 RETIREE LUNCHEONS</a:t>
            </a:r>
            <a:r>
              <a:rPr lang="en-US" sz="1200" dirty="0" smtClean="0">
                <a:latin typeface="Bodoni MT" pitchFamily="18" charset="0"/>
                <a:cs typeface="Arial" pitchFamily="34" charset="0"/>
              </a:rPr>
              <a:t/>
            </a:r>
            <a:br>
              <a:rPr lang="en-US" sz="1200" dirty="0" smtClean="0">
                <a:latin typeface="Bodoni MT" pitchFamily="18" charset="0"/>
                <a:cs typeface="Arial" pitchFamily="34" charset="0"/>
              </a:rPr>
            </a:br>
            <a:endParaRPr lang="en-US" sz="600" dirty="0">
              <a:latin typeface="Bodoni MT" pitchFamily="18" charset="0"/>
            </a:endParaRPr>
          </a:p>
          <a:p>
            <a:r>
              <a:rPr lang="en-US" sz="900" dirty="0" smtClean="0"/>
              <a:t>APRIL 11 - Groton Inn &amp; Suites</a:t>
            </a:r>
          </a:p>
          <a:p>
            <a:r>
              <a:rPr lang="en-US" sz="900" dirty="0" smtClean="0"/>
              <a:t>99 </a:t>
            </a:r>
            <a:r>
              <a:rPr lang="en-US" sz="900" dirty="0"/>
              <a:t>Gold Star Highway, Groton CT </a:t>
            </a:r>
            <a:endParaRPr lang="en-US" sz="900" dirty="0" smtClean="0"/>
          </a:p>
          <a:p>
            <a:endParaRPr lang="en-US" sz="900" dirty="0" smtClean="0"/>
          </a:p>
          <a:p>
            <a:r>
              <a:rPr lang="en-US" sz="900" dirty="0" smtClean="0"/>
              <a:t>MAY 09 </a:t>
            </a:r>
            <a:r>
              <a:rPr lang="en-US" sz="900" dirty="0"/>
              <a:t>- Richmond Country Club</a:t>
            </a:r>
          </a:p>
          <a:p>
            <a:r>
              <a:rPr lang="en-US" sz="900" dirty="0"/>
              <a:t>74 Sandy Pond Road, Richmond RI</a:t>
            </a:r>
          </a:p>
          <a:p>
            <a:r>
              <a:rPr lang="en-US" sz="900" dirty="0"/>
              <a:t>	</a:t>
            </a:r>
          </a:p>
          <a:p>
            <a:r>
              <a:rPr lang="en-US" sz="900" dirty="0" smtClean="0"/>
              <a:t>JUNE 13 </a:t>
            </a:r>
            <a:r>
              <a:rPr lang="en-US" sz="900" dirty="0"/>
              <a:t>- Ocean Beach</a:t>
            </a:r>
          </a:p>
          <a:p>
            <a:r>
              <a:rPr lang="en-US" sz="900" dirty="0"/>
              <a:t>1225 Ocean Avenue, New London CT </a:t>
            </a:r>
          </a:p>
          <a:p>
            <a:endParaRPr lang="en-US" sz="900" dirty="0"/>
          </a:p>
          <a:p>
            <a:r>
              <a:rPr lang="en-US" sz="900" dirty="0" smtClean="0"/>
              <a:t>JULY 11 </a:t>
            </a:r>
            <a:r>
              <a:rPr lang="en-US" sz="900" dirty="0"/>
              <a:t>- Groton Inn &amp; Suites</a:t>
            </a:r>
          </a:p>
          <a:p>
            <a:r>
              <a:rPr lang="en-US" sz="900" dirty="0"/>
              <a:t>99 Gold Star Highway, Groton CT </a:t>
            </a:r>
          </a:p>
          <a:p>
            <a:endParaRPr lang="en-US" sz="900" dirty="0"/>
          </a:p>
          <a:p>
            <a:r>
              <a:rPr lang="en-US" sz="900" dirty="0" smtClean="0"/>
              <a:t>AUG 08 </a:t>
            </a:r>
            <a:r>
              <a:rPr lang="en-US" sz="900" dirty="0"/>
              <a:t>- Holiday Inn Norwich</a:t>
            </a:r>
          </a:p>
          <a:p>
            <a:r>
              <a:rPr lang="en-US" sz="900" dirty="0" smtClean="0"/>
              <a:t>10 </a:t>
            </a:r>
            <a:r>
              <a:rPr lang="en-US" sz="900" dirty="0"/>
              <a:t>Laura Boulevard </a:t>
            </a:r>
            <a:r>
              <a:rPr lang="en-US" sz="900" dirty="0" smtClean="0"/>
              <a:t>Norwich </a:t>
            </a:r>
            <a:r>
              <a:rPr lang="en-US" sz="900" dirty="0"/>
              <a:t>CT</a:t>
            </a:r>
          </a:p>
          <a:p>
            <a:r>
              <a:rPr lang="en-US" sz="900" dirty="0"/>
              <a:t>	</a:t>
            </a:r>
          </a:p>
          <a:p>
            <a:r>
              <a:rPr lang="en-US" sz="900" dirty="0" smtClean="0"/>
              <a:t>SEP 12- </a:t>
            </a:r>
            <a:r>
              <a:rPr lang="en-US" sz="900" dirty="0"/>
              <a:t>Richmond Country Club</a:t>
            </a:r>
          </a:p>
          <a:p>
            <a:r>
              <a:rPr lang="en-US" sz="900" dirty="0"/>
              <a:t>74 Sandy Pond Road, Richmond </a:t>
            </a:r>
            <a:r>
              <a:rPr lang="en-US" sz="900" dirty="0" smtClean="0"/>
              <a:t>RI</a:t>
            </a:r>
          </a:p>
          <a:p>
            <a:endParaRPr lang="en-US" sz="900" dirty="0"/>
          </a:p>
          <a:p>
            <a:r>
              <a:rPr lang="en-US" sz="900" dirty="0" smtClean="0"/>
              <a:t>OCT 10 </a:t>
            </a:r>
            <a:r>
              <a:rPr lang="en-US" sz="900" dirty="0"/>
              <a:t>- New London Plaza Hotel</a:t>
            </a:r>
          </a:p>
          <a:p>
            <a:r>
              <a:rPr lang="en-US" sz="900" dirty="0" smtClean="0"/>
              <a:t>35 </a:t>
            </a:r>
            <a:r>
              <a:rPr lang="en-US" sz="900" dirty="0"/>
              <a:t>Governor Winthrop Blvd, New </a:t>
            </a:r>
            <a:r>
              <a:rPr lang="en-US" sz="900" dirty="0" smtClean="0"/>
              <a:t>London </a:t>
            </a:r>
            <a:r>
              <a:rPr lang="en-US" sz="900" dirty="0"/>
              <a:t>CT</a:t>
            </a:r>
          </a:p>
          <a:p>
            <a:endParaRPr lang="en-US" sz="900" dirty="0"/>
          </a:p>
          <a:p>
            <a:r>
              <a:rPr lang="en-US" sz="900" dirty="0" smtClean="0"/>
              <a:t>NOV 14 </a:t>
            </a:r>
            <a:r>
              <a:rPr lang="en-US" sz="900" dirty="0"/>
              <a:t>- Ocean Beach</a:t>
            </a:r>
          </a:p>
          <a:p>
            <a:r>
              <a:rPr lang="en-US" sz="900" dirty="0"/>
              <a:t>1225 Ocean Avenue, New London CT </a:t>
            </a:r>
          </a:p>
          <a:p>
            <a:r>
              <a:rPr lang="en-US" sz="900" dirty="0"/>
              <a:t>	</a:t>
            </a:r>
          </a:p>
          <a:p>
            <a:r>
              <a:rPr lang="en-US" sz="900" dirty="0" smtClean="0"/>
              <a:t>DEC 12 </a:t>
            </a:r>
            <a:r>
              <a:rPr lang="en-US" sz="900" dirty="0"/>
              <a:t>- Groton Inn &amp; Suites</a:t>
            </a:r>
          </a:p>
          <a:p>
            <a:r>
              <a:rPr lang="en-US" sz="900" dirty="0"/>
              <a:t>99 Gold Star Highway, Groton CT </a:t>
            </a:r>
          </a:p>
        </p:txBody>
      </p:sp>
      <p:sp>
        <p:nvSpPr>
          <p:cNvPr id="41" name="TextBox 40"/>
          <p:cNvSpPr txBox="1"/>
          <p:nvPr/>
        </p:nvSpPr>
        <p:spPr>
          <a:xfrm>
            <a:off x="4724400" y="9991725"/>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2</a:t>
            </a:r>
            <a:endParaRPr lang="en-US" sz="1000" dirty="0">
              <a:solidFill>
                <a:schemeClr val="bg1"/>
              </a:solidFill>
              <a:latin typeface="Arial "/>
            </a:endParaRPr>
          </a:p>
        </p:txBody>
      </p:sp>
      <p:sp>
        <p:nvSpPr>
          <p:cNvPr id="42" name="TextBox 41"/>
          <p:cNvSpPr txBox="1"/>
          <p:nvPr/>
        </p:nvSpPr>
        <p:spPr>
          <a:xfrm>
            <a:off x="457200" y="9991725"/>
            <a:ext cx="3068965" cy="246221"/>
          </a:xfrm>
          <a:prstGeom prst="rect">
            <a:avLst/>
          </a:prstGeom>
          <a:noFill/>
        </p:spPr>
        <p:txBody>
          <a:bodyPr wrap="square" lIns="182880" rIns="182880" rtlCol="0">
            <a:spAutoFit/>
          </a:bodyPr>
          <a:lstStyle/>
          <a:p>
            <a:r>
              <a:rPr lang="en-US" sz="1000" dirty="0" smtClean="0">
                <a:solidFill>
                  <a:schemeClr val="bg1"/>
                </a:solidFill>
                <a:latin typeface="Arial "/>
              </a:rPr>
              <a:t>SPRING 2013</a:t>
            </a:r>
            <a:endParaRPr lang="en-US" sz="1000" dirty="0">
              <a:solidFill>
                <a:schemeClr val="bg1"/>
              </a:solidFill>
              <a:latin typeface="Arial "/>
            </a:endParaRPr>
          </a:p>
        </p:txBody>
      </p:sp>
      <p:sp>
        <p:nvSpPr>
          <p:cNvPr id="49" name="TextBox 48"/>
          <p:cNvSpPr txBox="1"/>
          <p:nvPr/>
        </p:nvSpPr>
        <p:spPr>
          <a:xfrm>
            <a:off x="12617965" y="9991725"/>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11</a:t>
            </a:r>
            <a:endParaRPr lang="en-US" sz="1000" dirty="0">
              <a:solidFill>
                <a:schemeClr val="bg1"/>
              </a:solidFill>
              <a:latin typeface="Arial "/>
            </a:endParaRPr>
          </a:p>
        </p:txBody>
      </p:sp>
      <p:sp>
        <p:nvSpPr>
          <p:cNvPr id="54" name="TextBox 53"/>
          <p:cNvSpPr txBox="1"/>
          <p:nvPr/>
        </p:nvSpPr>
        <p:spPr>
          <a:xfrm>
            <a:off x="8342500" y="9991725"/>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58" name="Rectangle 57"/>
          <p:cNvSpPr/>
          <p:nvPr/>
        </p:nvSpPr>
        <p:spPr>
          <a:xfrm>
            <a:off x="12473094" y="550902"/>
            <a:ext cx="2319866" cy="553998"/>
          </a:xfrm>
          <a:prstGeom prst="rect">
            <a:avLst/>
          </a:prstGeom>
          <a:noFill/>
        </p:spPr>
        <p:txBody>
          <a:bodyPr wrap="none" lIns="91440" tIns="45720" rIns="91440" bIns="45720">
            <a:spAutoFit/>
          </a:bodyPr>
          <a:lstStyle/>
          <a:p>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RETIREES</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graphicFrame>
        <p:nvGraphicFramePr>
          <p:cNvPr id="69" name="Object 68"/>
          <p:cNvGraphicFramePr>
            <a:graphicFrameLocks noChangeAspect="1"/>
          </p:cNvGraphicFramePr>
          <p:nvPr>
            <p:extLst>
              <p:ext uri="{D42A27DB-BD31-4B8C-83A1-F6EECF244321}">
                <p14:modId xmlns="" xmlns:p14="http://schemas.microsoft.com/office/powerpoint/2010/main" val="158489245"/>
              </p:ext>
            </p:extLst>
          </p:nvPr>
        </p:nvGraphicFramePr>
        <p:xfrm>
          <a:off x="160338" y="6037263"/>
          <a:ext cx="8083550" cy="4224337"/>
        </p:xfrm>
        <a:graphic>
          <a:graphicData uri="http://schemas.openxmlformats.org/presentationml/2006/ole">
            <p:oleObj spid="_x0000_s1432" name="Macro-Enabled Template" r:id="rId8" imgW="7269957" imgH="3803183" progId="Word.DocumentMacroEnabled.12">
              <p:embed/>
            </p:oleObj>
          </a:graphicData>
        </a:graphic>
      </p:graphicFrame>
      <p:sp>
        <p:nvSpPr>
          <p:cNvPr id="72" name="TextBox 71"/>
          <p:cNvSpPr txBox="1"/>
          <p:nvPr/>
        </p:nvSpPr>
        <p:spPr>
          <a:xfrm rot="16200000">
            <a:off x="-106548" y="2298205"/>
            <a:ext cx="1459054" cy="215444"/>
          </a:xfrm>
          <a:prstGeom prst="rect">
            <a:avLst/>
          </a:prstGeom>
          <a:noFill/>
        </p:spPr>
        <p:txBody>
          <a:bodyPr wrap="none" rtlCol="0">
            <a:spAutoFit/>
          </a:bodyPr>
          <a:lstStyle/>
          <a:p>
            <a:r>
              <a:rPr lang="en-US" sz="800" i="1" dirty="0" smtClean="0"/>
              <a:t>Photo courtesy of Carol Mauro</a:t>
            </a:r>
            <a:endParaRPr lang="en-US" sz="800" i="1" dirty="0"/>
          </a:p>
        </p:txBody>
      </p:sp>
      <p:sp>
        <p:nvSpPr>
          <p:cNvPr id="30" name="TextBox 29"/>
          <p:cNvSpPr txBox="1"/>
          <p:nvPr/>
        </p:nvSpPr>
        <p:spPr>
          <a:xfrm>
            <a:off x="3790950" y="1730023"/>
            <a:ext cx="4330700" cy="1546577"/>
          </a:xfrm>
          <a:prstGeom prst="rect">
            <a:avLst/>
          </a:prstGeom>
          <a:noFill/>
        </p:spPr>
        <p:txBody>
          <a:bodyPr wrap="square" rtlCol="0">
            <a:spAutoFit/>
          </a:bodyPr>
          <a:lstStyle/>
          <a:p>
            <a:r>
              <a:rPr lang="en-US" sz="1050" dirty="0" smtClean="0"/>
              <a:t>Building Solidarity in our Union is one of our first priorities.  Doing so can</a:t>
            </a:r>
            <a:r>
              <a:rPr lang="en-US" sz="1050" dirty="0"/>
              <a:t> </a:t>
            </a:r>
            <a:r>
              <a:rPr lang="en-US" sz="1050" dirty="0" smtClean="0"/>
              <a:t>only be accomplished with your help and commitment in being a positive role model in the work place for your co-workers.   Again, having Pride, Ownership and Accountability is something that we want to see back in the MDA Community.  Perception has been out there that the company doesn’t trust the input by the MDA and we are not respected or appreciated in our roles and responsibilities.  WE can change that.  Our thought should be that we all work together for the same goals, complete our jobs on time and with quality.  This will allow the Company to go out and get more work and </a:t>
            </a:r>
            <a:endParaRPr lang="en-US" sz="1050" dirty="0"/>
          </a:p>
        </p:txBody>
      </p:sp>
      <p:pic>
        <p:nvPicPr>
          <p:cNvPr id="31" name="Picture 30" descr="DSC03061.JPG"/>
          <p:cNvPicPr>
            <a:picLocks noChangeAspect="1"/>
          </p:cNvPicPr>
          <p:nvPr/>
        </p:nvPicPr>
        <p:blipFill>
          <a:blip r:embed="rId9" cstate="print"/>
          <a:stretch>
            <a:fillRect/>
          </a:stretch>
        </p:blipFill>
        <p:spPr>
          <a:xfrm>
            <a:off x="742950" y="1447801"/>
            <a:ext cx="2971800" cy="1670102"/>
          </a:xfrm>
          <a:prstGeom prst="rect">
            <a:avLst/>
          </a:prstGeom>
        </p:spPr>
      </p:pic>
      <p:sp>
        <p:nvSpPr>
          <p:cNvPr id="32" name="TextBox 31"/>
          <p:cNvSpPr txBox="1"/>
          <p:nvPr/>
        </p:nvSpPr>
        <p:spPr>
          <a:xfrm>
            <a:off x="514350" y="3198927"/>
            <a:ext cx="7581385" cy="2677656"/>
          </a:xfrm>
          <a:prstGeom prst="rect">
            <a:avLst/>
          </a:prstGeom>
          <a:noFill/>
        </p:spPr>
        <p:txBody>
          <a:bodyPr wrap="square" rtlCol="0">
            <a:spAutoFit/>
          </a:bodyPr>
          <a:lstStyle/>
          <a:p>
            <a:r>
              <a:rPr lang="en-US" sz="1050" dirty="0" smtClean="0"/>
              <a:t>would </a:t>
            </a:r>
            <a:r>
              <a:rPr lang="en-US" sz="1050" dirty="0"/>
              <a:t>only benefit all of </a:t>
            </a:r>
            <a:r>
              <a:rPr lang="en-US" sz="1050" dirty="0" smtClean="0"/>
              <a:t>us.  Learn your job and push to learn more and understand the product we produce.  Take the initiative to complete every part of your job and don’t sit back and wait to be hand fed the information.  We are leaders in the MDA and have been for many years.  As for the new technologies and tools today, not being up front and fully engaged in the new tasks is a huge part for the perception.  We, as PROUD Union Members, want to be engaged to the fullest and continue to be the Design Lead for Electric Boat.  We should not have to ask for RESPECT and APPRECIATION for the work we do everyday, I think we deserve it, work hard for it and continue to make this happen going forward.  </a:t>
            </a:r>
            <a:br>
              <a:rPr lang="en-US" sz="1050" dirty="0" smtClean="0"/>
            </a:br>
            <a:endParaRPr lang="en-US" sz="1050" dirty="0" smtClean="0"/>
          </a:p>
          <a:p>
            <a:r>
              <a:rPr lang="en-US" sz="1050" i="1" dirty="0" smtClean="0"/>
              <a:t>Changes from the Union Office:</a:t>
            </a:r>
            <a:r>
              <a:rPr lang="en-US" sz="1050" dirty="0" smtClean="0"/>
              <a:t>  Positive outlook and teamwork starts with us and I want to thank all the Officers for making this happen.  Our first thought of the day is “how can we help the membership” today?  You are the Union and we are only as strong as our membership.  We continue to be present in the three facilities every Wednesday during lunch in New London, Groton and Norwich.  This gives the membership the opportunity to see us, ask questions, share concerns, etc.  We want you to also know that you have your Grievance Reps and </a:t>
            </a:r>
            <a:r>
              <a:rPr lang="en-US" sz="1050" dirty="0" err="1" smtClean="0"/>
              <a:t>Councillors</a:t>
            </a:r>
            <a:r>
              <a:rPr lang="en-US" sz="1050" dirty="0" smtClean="0"/>
              <a:t> available during the work day and our office welcomes calls also.  We continue to ask for your input, concerns and thoughts, good or bad.   We had a great turn out for our General Membership meeting last December, the largest since I have been in office.  We want to ask that you continue to attend the meetings and for the next one, bring someone who wasn’t at the last meeting.  It’s a great way to meet fellow Brothers and Sisters from your Union and get information on how our Union is doing, as well as enjoy some good food and conversation.   </a:t>
            </a:r>
            <a:r>
              <a:rPr lang="en-US" sz="1050" i="1" dirty="0" smtClean="0"/>
              <a:t>- William E. Louis, President</a:t>
            </a:r>
            <a:endParaRPr lang="en-US" sz="1050" i="1" dirty="0"/>
          </a:p>
        </p:txBody>
      </p:sp>
      <p:grpSp>
        <p:nvGrpSpPr>
          <p:cNvPr id="2" name="Group 1"/>
          <p:cNvGrpSpPr/>
          <p:nvPr/>
        </p:nvGrpSpPr>
        <p:grpSpPr>
          <a:xfrm>
            <a:off x="8461291" y="1443148"/>
            <a:ext cx="2217628" cy="3459051"/>
            <a:chOff x="8461291" y="1552638"/>
            <a:chExt cx="2217628" cy="2840596"/>
          </a:xfrm>
        </p:grpSpPr>
        <p:sp>
          <p:nvSpPr>
            <p:cNvPr id="47" name="Rectangle 46"/>
            <p:cNvSpPr/>
            <p:nvPr/>
          </p:nvSpPr>
          <p:spPr>
            <a:xfrm>
              <a:off x="8499391" y="1570149"/>
              <a:ext cx="2179528" cy="2823085"/>
            </a:xfrm>
            <a:prstGeom prst="rect">
              <a:avLst/>
            </a:prstGeom>
            <a:noFill/>
            <a:ln>
              <a:solidFill>
                <a:schemeClr val="bg2">
                  <a:lumMod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n w="12700">
                  <a:solidFill>
                    <a:schemeClr val="bg2"/>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4" name="Rectangle 33"/>
            <p:cNvSpPr/>
            <p:nvPr/>
          </p:nvSpPr>
          <p:spPr>
            <a:xfrm>
              <a:off x="8461291" y="1552638"/>
              <a:ext cx="2179528" cy="2823085"/>
            </a:xfrm>
            <a:prstGeom prst="rect">
              <a:avLst/>
            </a:prstGeom>
            <a:noFill/>
            <a:ln>
              <a:solidFill>
                <a:schemeClr val="bg2">
                  <a:lumMod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3" name="Group 2"/>
          <p:cNvGrpSpPr/>
          <p:nvPr/>
        </p:nvGrpSpPr>
        <p:grpSpPr>
          <a:xfrm>
            <a:off x="8461291" y="5311466"/>
            <a:ext cx="2217628" cy="4389333"/>
            <a:chOff x="8468911" y="4810125"/>
            <a:chExt cx="2217628" cy="4851480"/>
          </a:xfrm>
        </p:grpSpPr>
        <p:sp>
          <p:nvSpPr>
            <p:cNvPr id="51" name="Rectangle 50"/>
            <p:cNvSpPr/>
            <p:nvPr/>
          </p:nvSpPr>
          <p:spPr>
            <a:xfrm>
              <a:off x="8507011" y="4810125"/>
              <a:ext cx="2179528" cy="4843482"/>
            </a:xfrm>
            <a:prstGeom prst="rect">
              <a:avLst/>
            </a:prstGeom>
            <a:noFill/>
            <a:ln>
              <a:solidFill>
                <a:schemeClr val="accent6">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n w="12700">
                  <a:solidFill>
                    <a:schemeClr val="bg2"/>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6" name="Rectangle 45"/>
            <p:cNvSpPr/>
            <p:nvPr/>
          </p:nvSpPr>
          <p:spPr>
            <a:xfrm>
              <a:off x="8468911" y="4810785"/>
              <a:ext cx="2179528" cy="4850820"/>
            </a:xfrm>
            <a:prstGeom prst="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nvGrpSpPr>
          <p:cNvPr id="14" name="Group 13"/>
          <p:cNvGrpSpPr/>
          <p:nvPr/>
        </p:nvGrpSpPr>
        <p:grpSpPr>
          <a:xfrm>
            <a:off x="13411200" y="1327713"/>
            <a:ext cx="2465582" cy="3944601"/>
            <a:chOff x="13411200" y="1304925"/>
            <a:chExt cx="2465582" cy="3571875"/>
          </a:xfrm>
        </p:grpSpPr>
        <p:pic>
          <p:nvPicPr>
            <p:cNvPr id="10" name="Picture 9"/>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3411200" y="1304925"/>
              <a:ext cx="2465582" cy="3571875"/>
            </a:xfrm>
            <a:prstGeom prst="rect">
              <a:avLst/>
            </a:prstGeom>
          </p:spPr>
        </p:pic>
        <p:sp>
          <p:nvSpPr>
            <p:cNvPr id="48" name="TextBox 47"/>
            <p:cNvSpPr txBox="1"/>
            <p:nvPr/>
          </p:nvSpPr>
          <p:spPr>
            <a:xfrm>
              <a:off x="13705560" y="1752600"/>
              <a:ext cx="1809696" cy="593979"/>
            </a:xfrm>
            <a:prstGeom prst="rect">
              <a:avLst/>
            </a:prstGeom>
            <a:noFill/>
          </p:spPr>
          <p:txBody>
            <a:bodyPr wrap="square" rtlCol="0">
              <a:spAutoFit/>
            </a:bodyPr>
            <a:lstStyle/>
            <a:p>
              <a:pPr algn="ctr"/>
              <a:r>
                <a:rPr lang="en-US" sz="1200" b="1" dirty="0" smtClean="0"/>
                <a:t>REMEMBERING OUR MEMBERS</a:t>
              </a:r>
            </a:p>
            <a:p>
              <a:r>
                <a:rPr lang="en-US" sz="950" dirty="0" smtClean="0"/>
                <a:t>  </a:t>
              </a:r>
              <a:endParaRPr lang="en-US" sz="950" i="1" dirty="0"/>
            </a:p>
          </p:txBody>
        </p:sp>
        <p:sp>
          <p:nvSpPr>
            <p:cNvPr id="50" name="TextBox 49"/>
            <p:cNvSpPr txBox="1"/>
            <p:nvPr/>
          </p:nvSpPr>
          <p:spPr>
            <a:xfrm>
              <a:off x="13654760" y="2624924"/>
              <a:ext cx="1962096" cy="2034471"/>
            </a:xfrm>
            <a:prstGeom prst="rect">
              <a:avLst/>
            </a:prstGeom>
            <a:noFill/>
          </p:spPr>
          <p:txBody>
            <a:bodyPr wrap="square" rtlCol="0">
              <a:spAutoFit/>
            </a:bodyPr>
            <a:lstStyle/>
            <a:p>
              <a:pPr algn="ctr"/>
              <a:r>
                <a:rPr lang="en-US" sz="1000" dirty="0" smtClean="0"/>
                <a:t>Dale D. Hill, Retiree</a:t>
              </a:r>
            </a:p>
            <a:p>
              <a:pPr algn="ctr"/>
              <a:r>
                <a:rPr lang="en-US" sz="1000" dirty="0" smtClean="0"/>
                <a:t>(May 2, 1953 – Nov 15, 2012)</a:t>
              </a:r>
            </a:p>
            <a:p>
              <a:pPr algn="ctr"/>
              <a:r>
                <a:rPr lang="en-US" sz="1000" dirty="0" smtClean="0"/>
                <a:t>Martin </a:t>
              </a:r>
              <a:r>
                <a:rPr lang="en-US" sz="1000" dirty="0" err="1" smtClean="0"/>
                <a:t>Altbergs</a:t>
              </a:r>
              <a:endParaRPr lang="en-US" sz="1000" dirty="0"/>
            </a:p>
            <a:p>
              <a:pPr algn="ctr"/>
              <a:r>
                <a:rPr lang="en-US" sz="1000" dirty="0" smtClean="0"/>
                <a:t>(Mar 10, 1948 – Jan 12, 2013)</a:t>
              </a:r>
            </a:p>
            <a:p>
              <a:pPr algn="ctr"/>
              <a:r>
                <a:rPr lang="en-US" sz="1000" dirty="0"/>
                <a:t>Craig Trowbridge </a:t>
              </a:r>
            </a:p>
            <a:p>
              <a:pPr algn="ctr"/>
              <a:r>
                <a:rPr lang="en-US" sz="1000" dirty="0"/>
                <a:t>(Sep 17, 1959 – Feb 20, 2013</a:t>
              </a:r>
              <a:r>
                <a:rPr lang="en-US" sz="1000" dirty="0" smtClean="0"/>
                <a:t>)</a:t>
              </a:r>
            </a:p>
            <a:p>
              <a:pPr algn="ctr"/>
              <a:r>
                <a:rPr lang="en-US" sz="1000" dirty="0"/>
                <a:t>E. Roy </a:t>
              </a:r>
              <a:r>
                <a:rPr lang="en-US" sz="1000" dirty="0" smtClean="0"/>
                <a:t>Colville</a:t>
              </a:r>
              <a:r>
                <a:rPr lang="en-US" sz="1000" dirty="0"/>
                <a:t>, Retiree</a:t>
              </a:r>
            </a:p>
            <a:p>
              <a:pPr algn="ctr"/>
              <a:r>
                <a:rPr lang="en-US" sz="1000" dirty="0"/>
                <a:t>(Dec 14, 1931 – Feb 25, 2013</a:t>
              </a:r>
              <a:r>
                <a:rPr lang="en-US" sz="1000" dirty="0" smtClean="0"/>
                <a:t>)</a:t>
              </a:r>
            </a:p>
            <a:p>
              <a:pPr algn="ctr"/>
              <a:r>
                <a:rPr lang="en-US" sz="1000" dirty="0"/>
                <a:t>Martin Purcell</a:t>
              </a:r>
            </a:p>
            <a:p>
              <a:pPr algn="ctr"/>
              <a:r>
                <a:rPr lang="en-US" sz="1000" dirty="0"/>
                <a:t>(Dec 9, 1957 – Mar 12, 2013</a:t>
              </a:r>
              <a:r>
                <a:rPr lang="en-US" sz="1000" dirty="0" smtClean="0"/>
                <a:t>)</a:t>
              </a:r>
            </a:p>
            <a:p>
              <a:pPr algn="ctr"/>
              <a:r>
                <a:rPr lang="en-US" sz="1000" dirty="0"/>
                <a:t>George Chapman</a:t>
              </a:r>
            </a:p>
            <a:p>
              <a:pPr algn="ctr"/>
              <a:r>
                <a:rPr lang="en-US" sz="1000" dirty="0"/>
                <a:t>(Dec 4, 1951 – Mar 20, 2013)</a:t>
              </a:r>
            </a:p>
            <a:p>
              <a:pPr algn="ctr"/>
              <a:r>
                <a:rPr lang="en-US" sz="1000" dirty="0" smtClean="0"/>
                <a:t>Darryl Thomas Jr.</a:t>
              </a:r>
            </a:p>
            <a:p>
              <a:pPr algn="ctr"/>
              <a:r>
                <a:rPr lang="en-US" sz="1000" dirty="0" smtClean="0"/>
                <a:t>(Sep 8, 1943 – Mar 24, 2013)</a:t>
              </a:r>
            </a:p>
          </p:txBody>
        </p:sp>
      </p:grpSp>
      <p:sp>
        <p:nvSpPr>
          <p:cNvPr id="53" name="TextBox 52"/>
          <p:cNvSpPr txBox="1"/>
          <p:nvPr/>
        </p:nvSpPr>
        <p:spPr>
          <a:xfrm flipH="1">
            <a:off x="10835640" y="1381542"/>
            <a:ext cx="2572508" cy="8610049"/>
          </a:xfrm>
          <a:prstGeom prst="rect">
            <a:avLst/>
          </a:prstGeom>
          <a:noFill/>
        </p:spPr>
        <p:txBody>
          <a:bodyPr wrap="square" rtlCol="0">
            <a:spAutoFit/>
          </a:bodyPr>
          <a:lstStyle/>
          <a:p>
            <a:pPr algn="ctr">
              <a:tabLst>
                <a:tab pos="171450" algn="l"/>
              </a:tabLst>
            </a:pPr>
            <a:r>
              <a:rPr lang="en-US" sz="1300" b="1" dirty="0" smtClean="0"/>
              <a:t>FORMER MDA-UAW LOCAL 571 PRESIDENT E. ROY COLVILLE PASSING</a:t>
            </a:r>
          </a:p>
          <a:p>
            <a:pPr>
              <a:tabLst>
                <a:tab pos="171450" algn="l"/>
              </a:tabLst>
            </a:pPr>
            <a:r>
              <a:rPr lang="en-US" sz="950" b="1" dirty="0" smtClean="0"/>
              <a:t/>
            </a:r>
            <a:br>
              <a:rPr lang="en-US" sz="950" b="1" dirty="0" smtClean="0"/>
            </a:br>
            <a:r>
              <a:rPr lang="en-US" sz="950" b="1" dirty="0" smtClean="0"/>
              <a:t>Sadly, MDA-UAW Local 571 former President E. Roy Colville passed away in February, 2013.  The union office received a letter “To Members of Local 571” from Carl L. </a:t>
            </a:r>
            <a:r>
              <a:rPr lang="en-US" sz="950" b="1" dirty="0" err="1" smtClean="0"/>
              <a:t>Harshman</a:t>
            </a:r>
            <a:r>
              <a:rPr lang="en-US" sz="950" b="1" dirty="0" smtClean="0"/>
              <a:t>, a former EB joint labor-management consultant. </a:t>
            </a:r>
            <a:br>
              <a:rPr lang="en-US" sz="950" b="1" dirty="0" smtClean="0"/>
            </a:br>
            <a:endParaRPr lang="en-US" sz="300" b="1" dirty="0" smtClean="0"/>
          </a:p>
          <a:p>
            <a:pPr>
              <a:tabLst>
                <a:tab pos="171450" algn="l"/>
              </a:tabLst>
            </a:pPr>
            <a:r>
              <a:rPr lang="en-US" sz="800" i="1" dirty="0" smtClean="0"/>
              <a:t>Contributed </a:t>
            </a:r>
            <a:r>
              <a:rPr lang="en-US" sz="800" i="1" dirty="0"/>
              <a:t>by:  Carl </a:t>
            </a:r>
            <a:r>
              <a:rPr lang="en-US" sz="800" i="1" dirty="0" err="1"/>
              <a:t>Harshman</a:t>
            </a:r>
            <a:endParaRPr lang="en-US" sz="800" i="1" dirty="0"/>
          </a:p>
          <a:p>
            <a:pPr>
              <a:tabLst>
                <a:tab pos="171450" algn="l"/>
              </a:tabLst>
            </a:pPr>
            <a:endParaRPr lang="en-US" sz="950" b="1" dirty="0" smtClean="0"/>
          </a:p>
          <a:p>
            <a:pPr>
              <a:tabLst>
                <a:tab pos="171450" algn="l"/>
              </a:tabLst>
            </a:pPr>
            <a:r>
              <a:rPr lang="en-US" sz="950" b="1" dirty="0" smtClean="0"/>
              <a:t>To Members of Local 571:</a:t>
            </a:r>
          </a:p>
          <a:p>
            <a:pPr>
              <a:tabLst>
                <a:tab pos="171450" algn="l"/>
              </a:tabLst>
            </a:pPr>
            <a:r>
              <a:rPr lang="en-US" sz="950" dirty="0" smtClean="0"/>
              <a:t>	A retired manager from Electric Boat forwarded the link for Roy Colville’s obituary.  His passing brings both joy and sorrow.  The joy comes from having had a chance to know one of the finest men I met in my work with companies and unions.  Roy was a unique combination of gentleness and toughness that was uncharacteristic of leaders in either camp for most of the last century. Even after </a:t>
            </a:r>
            <a:r>
              <a:rPr lang="en-US" sz="950" dirty="0"/>
              <a:t>Roy retired, we occasionally exchanged notes thanks to the connection with Mel Olsson.  About a month ago I was looking for a file and came across some letters Roy had sent a few years ago. It occurred to me that I had not been in touch for a while and that I wanted to make contact. Well, if I’m going to make contact, it will have to be in another way from this point on. </a:t>
            </a:r>
            <a:endParaRPr lang="en-US" sz="950" dirty="0" smtClean="0"/>
          </a:p>
          <a:p>
            <a:pPr>
              <a:tabLst>
                <a:tab pos="171450" algn="l"/>
              </a:tabLst>
            </a:pPr>
            <a:r>
              <a:rPr lang="en-US" sz="950" dirty="0"/>
              <a:t>	</a:t>
            </a:r>
            <a:r>
              <a:rPr lang="en-US" sz="950" dirty="0" smtClean="0"/>
              <a:t>My </a:t>
            </a:r>
            <a:r>
              <a:rPr lang="en-US" sz="950" dirty="0"/>
              <a:t>sadness is at the passing of such a person. It seems these days there are too few who reflect the qualities one wants in a leader and a friend. My hope is that some of you in Local 571 have captured and preserve the history lived by Roy Colville. I remember, for example, Roy talking in a joint </a:t>
            </a:r>
            <a:r>
              <a:rPr lang="en-US" sz="950" dirty="0" smtClean="0"/>
              <a:t>labor-manage-</a:t>
            </a:r>
            <a:r>
              <a:rPr lang="en-US" sz="950" dirty="0" err="1" smtClean="0"/>
              <a:t>ment</a:t>
            </a:r>
            <a:r>
              <a:rPr lang="en-US" sz="950" dirty="0" smtClean="0"/>
              <a:t> </a:t>
            </a:r>
            <a:r>
              <a:rPr lang="en-US" sz="950" dirty="0"/>
              <a:t>offsite about the major strike in the </a:t>
            </a:r>
            <a:r>
              <a:rPr lang="en-US" sz="950" dirty="0" err="1"/>
              <a:t>80s</a:t>
            </a:r>
            <a:r>
              <a:rPr lang="en-US" sz="950" dirty="0"/>
              <a:t> and his observations of what General Dynamics did during that time and how the local responded.  </a:t>
            </a:r>
            <a:endParaRPr lang="en-US" sz="950" dirty="0" smtClean="0"/>
          </a:p>
          <a:p>
            <a:pPr>
              <a:tabLst>
                <a:tab pos="171450" algn="l"/>
              </a:tabLst>
            </a:pPr>
            <a:r>
              <a:rPr lang="en-US" sz="950" dirty="0"/>
              <a:t>	</a:t>
            </a:r>
            <a:r>
              <a:rPr lang="en-US" sz="950" dirty="0" smtClean="0"/>
              <a:t>General </a:t>
            </a:r>
            <a:r>
              <a:rPr lang="en-US" sz="950" dirty="0"/>
              <a:t>Dynamics made a major shift in philosophy when they recruited Jim Turner. Turner, as I understand it, asked for the best labor relations/HR guy in the company to work with </a:t>
            </a:r>
            <a:r>
              <a:rPr lang="en-US" sz="950" dirty="0" smtClean="0"/>
              <a:t>him. Don </a:t>
            </a:r>
            <a:r>
              <a:rPr lang="en-US" sz="950" dirty="0"/>
              <a:t>Norman, who along with Jim </a:t>
            </a:r>
            <a:r>
              <a:rPr lang="en-US" sz="950" dirty="0" err="1"/>
              <a:t>Truxell</a:t>
            </a:r>
            <a:r>
              <a:rPr lang="en-US" sz="950" dirty="0"/>
              <a:t>, the VP of Land Systems, pioneered the joint labor-management effort in the corporation, was the guy recommended to him. </a:t>
            </a:r>
            <a:r>
              <a:rPr lang="en-US" sz="950" dirty="0" smtClean="0"/>
              <a:t>	Whether </a:t>
            </a:r>
            <a:r>
              <a:rPr lang="en-US" sz="950" dirty="0"/>
              <a:t>you knew it or not, Turner and Norman </a:t>
            </a:r>
            <a:r>
              <a:rPr lang="en-US" sz="950" dirty="0" smtClean="0"/>
              <a:t>provided </a:t>
            </a:r>
            <a:r>
              <a:rPr lang="en-US" sz="950" dirty="0"/>
              <a:t>the background for </a:t>
            </a:r>
            <a:r>
              <a:rPr lang="en-US" sz="950" dirty="0" smtClean="0"/>
              <a:t>manage-</a:t>
            </a:r>
            <a:r>
              <a:rPr lang="en-US" sz="950" dirty="0" err="1" smtClean="0"/>
              <a:t>ment</a:t>
            </a:r>
            <a:r>
              <a:rPr lang="en-US" sz="950" dirty="0" smtClean="0"/>
              <a:t> </a:t>
            </a:r>
            <a:r>
              <a:rPr lang="en-US" sz="950" dirty="0"/>
              <a:t>to be part of the effort. They also set the stage for John Welch and Mike Toner who, along with Mel Olsson and the Local 571 leadership, literally broke new ground in how </a:t>
            </a:r>
            <a:r>
              <a:rPr lang="en-US" sz="950" dirty="0" err="1"/>
              <a:t>EB</a:t>
            </a:r>
            <a:r>
              <a:rPr lang="en-US" sz="950" dirty="0"/>
              <a:t> and the UAW did business. None of the efforts of GD </a:t>
            </a:r>
            <a:r>
              <a:rPr lang="en-US" sz="950" dirty="0" err="1" smtClean="0"/>
              <a:t>EB</a:t>
            </a:r>
            <a:r>
              <a:rPr lang="en-US" sz="950" dirty="0"/>
              <a:t> leadership would have been possible without </a:t>
            </a:r>
            <a:endParaRPr lang="en-US" sz="950" b="1" dirty="0" smtClean="0"/>
          </a:p>
        </p:txBody>
      </p:sp>
      <p:sp>
        <p:nvSpPr>
          <p:cNvPr id="35" name="TextBox 34"/>
          <p:cNvSpPr txBox="1"/>
          <p:nvPr/>
        </p:nvSpPr>
        <p:spPr>
          <a:xfrm flipH="1">
            <a:off x="13408148" y="5481538"/>
            <a:ext cx="2557566" cy="4478149"/>
          </a:xfrm>
          <a:prstGeom prst="rect">
            <a:avLst/>
          </a:prstGeom>
          <a:noFill/>
        </p:spPr>
        <p:txBody>
          <a:bodyPr wrap="square" rtlCol="0">
            <a:spAutoFit/>
          </a:bodyPr>
          <a:lstStyle/>
          <a:p>
            <a:pPr>
              <a:tabLst>
                <a:tab pos="171450" algn="l"/>
              </a:tabLst>
            </a:pPr>
            <a:r>
              <a:rPr lang="en-US" sz="950" dirty="0" smtClean="0"/>
              <a:t>corresponding leadership in the union. Roy, although highly skeptical that GD would ever change, came to the party to “test the waters.” His intelligence and character meant the test was for real. Roy’s friend, Mel, inherited the task of moving the union forward after Roy left office. My wish that you capture the history and legacy of Roy and his  era is based on the sense that organized labor has not done a good job of helping not only its members, but also the </a:t>
            </a:r>
            <a:r>
              <a:rPr lang="en-US" sz="950" i="1" dirty="0" smtClean="0"/>
              <a:t> </a:t>
            </a:r>
          </a:p>
          <a:p>
            <a:pPr>
              <a:tabLst>
                <a:tab pos="171450" algn="l"/>
              </a:tabLst>
            </a:pPr>
            <a:r>
              <a:rPr lang="en-US" sz="950" dirty="0" smtClean="0"/>
              <a:t>general public understand the roots of the movement and some of the special people involved in it. Mostly our modern understanding of unions comes from the media, not always a good source of “history.” </a:t>
            </a:r>
            <a:r>
              <a:rPr lang="en-US" sz="950" dirty="0" err="1" smtClean="0"/>
              <a:t>EB</a:t>
            </a:r>
            <a:r>
              <a:rPr lang="en-US" sz="950" dirty="0" smtClean="0"/>
              <a:t> was among the last places I did joint labor-management consulting. 	One reason I changed the focus of my work was that it was increasingly difficult to find companies that wanted anything to do with organized labor and there seemed to be fewer union leaders that met the standards set by people like Doug Fraser, Don </a:t>
            </a:r>
            <a:r>
              <a:rPr lang="en-US" sz="950" dirty="0" err="1" smtClean="0"/>
              <a:t>Ephlin</a:t>
            </a:r>
            <a:r>
              <a:rPr lang="en-US" sz="950" dirty="0" smtClean="0"/>
              <a:t>, Steve </a:t>
            </a:r>
            <a:r>
              <a:rPr lang="en-US" sz="950" dirty="0" err="1" smtClean="0"/>
              <a:t>Yokich</a:t>
            </a:r>
            <a:r>
              <a:rPr lang="en-US" sz="950" dirty="0" smtClean="0"/>
              <a:t>, and Ron </a:t>
            </a:r>
            <a:r>
              <a:rPr lang="en-US" sz="950" dirty="0" err="1" smtClean="0"/>
              <a:t>Gettelfinger</a:t>
            </a:r>
            <a:r>
              <a:rPr lang="en-US" sz="950" dirty="0" smtClean="0"/>
              <a:t>  (the first UAW local president I worked with when I started in the 1980s). Although Roy has passed, what he brought to the members and the local union can live on.   </a:t>
            </a:r>
          </a:p>
          <a:p>
            <a:pPr>
              <a:tabLst>
                <a:tab pos="171450" algn="l"/>
              </a:tabLst>
            </a:pPr>
            <a:r>
              <a:rPr lang="en-US" sz="950" dirty="0"/>
              <a:t>	</a:t>
            </a:r>
            <a:r>
              <a:rPr lang="en-US" sz="950" dirty="0" smtClean="0"/>
              <a:t>Best to all of you. I hope our paths cross in the future.</a:t>
            </a:r>
            <a:endParaRPr lang="en-US" sz="950" b="1" dirty="0" smtClean="0"/>
          </a:p>
        </p:txBody>
      </p:sp>
      <p:cxnSp>
        <p:nvCxnSpPr>
          <p:cNvPr id="44" name="Straight Connector 43"/>
          <p:cNvCxnSpPr/>
          <p:nvPr/>
        </p:nvCxnSpPr>
        <p:spPr>
          <a:xfrm>
            <a:off x="13426440" y="5372100"/>
            <a:ext cx="2437898" cy="0"/>
          </a:xfrm>
          <a:prstGeom prst="line">
            <a:avLst/>
          </a:prstGeom>
        </p:spPr>
        <p:style>
          <a:lnRef idx="2">
            <a:schemeClr val="dk1"/>
          </a:lnRef>
          <a:fillRef idx="0">
            <a:schemeClr val="dk1"/>
          </a:fillRef>
          <a:effectRef idx="1">
            <a:schemeClr val="dk1"/>
          </a:effectRef>
          <a:fontRef idx="minor">
            <a:schemeClr val="tx1"/>
          </a:fontRef>
        </p:style>
      </p:cxnSp>
      <p:sp>
        <p:nvSpPr>
          <p:cNvPr id="12" name="Rectangle 11"/>
          <p:cNvSpPr/>
          <p:nvPr/>
        </p:nvSpPr>
        <p:spPr>
          <a:xfrm>
            <a:off x="13609212" y="2164128"/>
            <a:ext cx="2064173" cy="707886"/>
          </a:xfrm>
          <a:prstGeom prst="rect">
            <a:avLst/>
          </a:prstGeom>
        </p:spPr>
        <p:txBody>
          <a:bodyPr wrap="square">
            <a:spAutoFit/>
          </a:bodyPr>
          <a:lstStyle/>
          <a:p>
            <a:r>
              <a:rPr lang="en-US" sz="1000" dirty="0"/>
              <a:t>They that love beyond the world cannot be separated by </a:t>
            </a:r>
            <a:r>
              <a:rPr lang="en-US" sz="1000" dirty="0" smtClean="0"/>
              <a:t>it. Death </a:t>
            </a:r>
            <a:r>
              <a:rPr lang="en-US" sz="1000" dirty="0"/>
              <a:t>cannot kill what never </a:t>
            </a:r>
            <a:r>
              <a:rPr lang="en-US" sz="1000" dirty="0" smtClean="0"/>
              <a:t>dies. </a:t>
            </a:r>
          </a:p>
          <a:p>
            <a:r>
              <a:rPr lang="en-US" sz="1000" i="1" dirty="0" smtClean="0"/>
              <a:t>— </a:t>
            </a:r>
            <a:r>
              <a:rPr lang="en-US" sz="1000" i="1" dirty="0"/>
              <a:t>William Penn</a:t>
            </a:r>
            <a:endParaRPr lang="en-US" sz="1000" i="1" dirty="0">
              <a:effectLst/>
            </a:endParaRPr>
          </a:p>
        </p:txBody>
      </p:sp>
      <p:sp>
        <p:nvSpPr>
          <p:cNvPr id="16" name="TextBox 15"/>
          <p:cNvSpPr txBox="1"/>
          <p:nvPr/>
        </p:nvSpPr>
        <p:spPr>
          <a:xfrm>
            <a:off x="3886200" y="1351746"/>
            <a:ext cx="3889103" cy="477054"/>
          </a:xfrm>
          <a:prstGeom prst="rect">
            <a:avLst/>
          </a:prstGeom>
          <a:noFill/>
        </p:spPr>
        <p:txBody>
          <a:bodyPr wrap="square" rtlCol="0">
            <a:spAutoFit/>
          </a:bodyPr>
          <a:lstStyle/>
          <a:p>
            <a:pPr algn="ctr"/>
            <a:r>
              <a:rPr lang="en-US" sz="2500" b="1" dirty="0"/>
              <a:t>“SOLIDARITY</a:t>
            </a:r>
            <a:r>
              <a:rPr lang="en-US" sz="2500" b="1" dirty="0" smtClean="0"/>
              <a:t>”</a:t>
            </a:r>
            <a:endParaRPr lang="en-US" sz="2500" b="1" dirty="0"/>
          </a:p>
        </p:txBody>
      </p:sp>
      <p:pic>
        <p:nvPicPr>
          <p:cNvPr id="7" name="Picture 6"/>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114693" y="373380"/>
            <a:ext cx="7108557" cy="843002"/>
          </a:xfrm>
          <a:prstGeom prst="rect">
            <a:avLst/>
          </a:prstGeom>
        </p:spPr>
      </p:pic>
      <p:sp>
        <p:nvSpPr>
          <p:cNvPr id="74" name="Rectangle 73"/>
          <p:cNvSpPr/>
          <p:nvPr/>
        </p:nvSpPr>
        <p:spPr>
          <a:xfrm>
            <a:off x="1731645" y="560070"/>
            <a:ext cx="4687309" cy="553998"/>
          </a:xfrm>
          <a:prstGeom prst="rect">
            <a:avLst/>
          </a:prstGeom>
          <a:noFill/>
        </p:spPr>
        <p:txBody>
          <a:bodyPr wrap="none" lIns="91440" tIns="45720" rIns="91440" bIns="45720">
            <a:spAutoFit/>
          </a:bodyPr>
          <a:lstStyle/>
          <a:p>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FROM THE OFFICERS</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Tree>
    <p:extLst>
      <p:ext uri="{BB962C8B-B14F-4D97-AF65-F5344CB8AC3E}">
        <p14:creationId xmlns="" xmlns:p14="http://schemas.microsoft.com/office/powerpoint/2010/main" val="19103932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oup 93"/>
          <p:cNvGrpSpPr/>
          <p:nvPr/>
        </p:nvGrpSpPr>
        <p:grpSpPr>
          <a:xfrm>
            <a:off x="330200" y="274320"/>
            <a:ext cx="15782925" cy="950883"/>
            <a:chOff x="330200" y="274320"/>
            <a:chExt cx="15782925" cy="950883"/>
          </a:xfrm>
        </p:grpSpPr>
        <p:sp>
          <p:nvSpPr>
            <p:cNvPr id="95" name="Rectangle 94"/>
            <p:cNvSpPr/>
            <p:nvPr/>
          </p:nvSpPr>
          <p:spPr>
            <a:xfrm>
              <a:off x="330200" y="274320"/>
              <a:ext cx="15773400" cy="9508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6" name="Picture 9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5439" y="387003"/>
              <a:ext cx="7055011" cy="836652"/>
            </a:xfrm>
            <a:prstGeom prst="rect">
              <a:avLst/>
            </a:prstGeom>
          </p:spPr>
        </p:pic>
        <p:pic>
          <p:nvPicPr>
            <p:cNvPr id="97" name="Picture 9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004568" y="380653"/>
              <a:ext cx="7108557" cy="843002"/>
            </a:xfrm>
            <a:prstGeom prst="rect">
              <a:avLst/>
            </a:prstGeom>
          </p:spPr>
        </p:pic>
      </p:grpSp>
      <p:grpSp>
        <p:nvGrpSpPr>
          <p:cNvPr id="72" name="Group 71"/>
          <p:cNvGrpSpPr/>
          <p:nvPr/>
        </p:nvGrpSpPr>
        <p:grpSpPr>
          <a:xfrm>
            <a:off x="228600" y="9874250"/>
            <a:ext cx="16230600" cy="641350"/>
            <a:chOff x="228600" y="9874250"/>
            <a:chExt cx="16230600" cy="641350"/>
          </a:xfrm>
        </p:grpSpPr>
        <p:pic>
          <p:nvPicPr>
            <p:cNvPr id="74" name="Picture 7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pic>
          <p:nvPicPr>
            <p:cNvPr id="76" name="Picture 3" descr="C:\Users\cmauro\Desktop\SOUNDINGS\2012\Images\2010-Logo-bottom.gi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77" name="Picture 3" descr="C:\Users\cmauro\Desktop\SOUNDINGS\2012\Images\2010-Logo-bottom.gi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163003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78" name="Group 77"/>
          <p:cNvGrpSpPr/>
          <p:nvPr/>
        </p:nvGrpSpPr>
        <p:grpSpPr>
          <a:xfrm>
            <a:off x="139698" y="63500"/>
            <a:ext cx="16154402" cy="10668000"/>
            <a:chOff x="139698" y="63500"/>
            <a:chExt cx="16154402" cy="10668000"/>
          </a:xfrm>
        </p:grpSpPr>
        <p:grpSp>
          <p:nvGrpSpPr>
            <p:cNvPr id="79" name="Group 78"/>
            <p:cNvGrpSpPr/>
            <p:nvPr/>
          </p:nvGrpSpPr>
          <p:grpSpPr>
            <a:xfrm>
              <a:off x="139698" y="66673"/>
              <a:ext cx="317502" cy="10664827"/>
              <a:chOff x="139698" y="66673"/>
              <a:chExt cx="317502" cy="10664827"/>
            </a:xfrm>
          </p:grpSpPr>
          <p:grpSp>
            <p:nvGrpSpPr>
              <p:cNvPr id="87" name="Group 86"/>
              <p:cNvGrpSpPr/>
              <p:nvPr/>
            </p:nvGrpSpPr>
            <p:grpSpPr>
              <a:xfrm>
                <a:off x="152400" y="66673"/>
                <a:ext cx="304800" cy="304802"/>
                <a:chOff x="152400" y="66673"/>
                <a:chExt cx="304800" cy="304802"/>
              </a:xfrm>
            </p:grpSpPr>
            <p:cxnSp>
              <p:nvCxnSpPr>
                <p:cNvPr id="91" name="Straight Connector 90"/>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rot="16200000">
                <a:off x="139699" y="10426699"/>
                <a:ext cx="304800" cy="304802"/>
                <a:chOff x="152400" y="66673"/>
                <a:chExt cx="304800" cy="304802"/>
              </a:xfrm>
            </p:grpSpPr>
            <p:cxnSp>
              <p:nvCxnSpPr>
                <p:cNvPr id="89" name="Straight Connector 88"/>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0" name="Group 79"/>
            <p:cNvGrpSpPr/>
            <p:nvPr/>
          </p:nvGrpSpPr>
          <p:grpSpPr>
            <a:xfrm flipH="1">
              <a:off x="15976598" y="63500"/>
              <a:ext cx="317502" cy="10664827"/>
              <a:chOff x="139698" y="66673"/>
              <a:chExt cx="317502" cy="10664827"/>
            </a:xfrm>
          </p:grpSpPr>
          <p:grpSp>
            <p:nvGrpSpPr>
              <p:cNvPr id="81" name="Group 80"/>
              <p:cNvGrpSpPr/>
              <p:nvPr/>
            </p:nvGrpSpPr>
            <p:grpSpPr>
              <a:xfrm>
                <a:off x="152400" y="66673"/>
                <a:ext cx="304800" cy="304802"/>
                <a:chOff x="152400" y="66673"/>
                <a:chExt cx="304800" cy="304802"/>
              </a:xfrm>
            </p:grpSpPr>
            <p:cxnSp>
              <p:nvCxnSpPr>
                <p:cNvPr id="85" name="Straight Connector 84"/>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rot="16200000">
                <a:off x="139699" y="10426699"/>
                <a:ext cx="304800" cy="304802"/>
                <a:chOff x="152400" y="66673"/>
                <a:chExt cx="304800" cy="304802"/>
              </a:xfrm>
            </p:grpSpPr>
            <p:cxnSp>
              <p:nvCxnSpPr>
                <p:cNvPr id="83" name="Straight Connector 8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2" name="Picture 1"/>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8235754" y="381000"/>
            <a:ext cx="7055011" cy="836652"/>
          </a:xfrm>
          <a:prstGeom prst="rect">
            <a:avLst/>
          </a:prstGeom>
        </p:spPr>
      </p:pic>
      <p:sp>
        <p:nvSpPr>
          <p:cNvPr id="32" name="Rectangle 31"/>
          <p:cNvSpPr/>
          <p:nvPr/>
        </p:nvSpPr>
        <p:spPr>
          <a:xfrm>
            <a:off x="381000" y="1770064"/>
            <a:ext cx="7848599" cy="421947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2149920" y="1295400"/>
            <a:ext cx="3870496" cy="3339376"/>
          </a:xfrm>
          <a:prstGeom prst="rect">
            <a:avLst/>
          </a:prstGeom>
          <a:noFill/>
        </p:spPr>
        <p:txBody>
          <a:bodyPr wrap="square" rtlCol="0">
            <a:spAutoFit/>
          </a:bodyPr>
          <a:lstStyle/>
          <a:p>
            <a:pPr algn="ctr"/>
            <a:r>
              <a:rPr lang="en-US" sz="1600" dirty="0" smtClean="0">
                <a:effectLst>
                  <a:outerShdw blurRad="127000" dist="88900" dir="2700000" algn="tl" rotWithShape="0">
                    <a:prstClr val="black">
                      <a:alpha val="80000"/>
                    </a:prstClr>
                  </a:outerShdw>
                </a:effectLst>
                <a:latin typeface="Arial" pitchFamily="34" charset="0"/>
                <a:cs typeface="Arial" pitchFamily="34" charset="0"/>
              </a:rPr>
              <a:t>MDA-UAW LOCAL 571</a:t>
            </a:r>
          </a:p>
          <a:p>
            <a:pPr algn="ctr"/>
            <a:r>
              <a:rPr lang="en-US" sz="1600" dirty="0" smtClean="0">
                <a:effectLst>
                  <a:outerShdw blurRad="127000" dist="88900" dir="2700000" algn="tl" rotWithShape="0">
                    <a:prstClr val="black">
                      <a:alpha val="80000"/>
                    </a:prstClr>
                  </a:outerShdw>
                </a:effectLst>
                <a:latin typeface="Arial" pitchFamily="34" charset="0"/>
                <a:cs typeface="Arial" pitchFamily="34" charset="0"/>
              </a:rPr>
              <a:t>2013 MEETING SCHEDULE</a:t>
            </a:r>
          </a:p>
          <a:p>
            <a:pPr algn="ctr"/>
            <a:endParaRPr lang="en-US" sz="800" dirty="0" smtClean="0">
              <a:effectLst>
                <a:outerShdw blurRad="50800" dist="38100" dir="2700000" algn="tl" rotWithShape="0">
                  <a:prstClr val="black">
                    <a:alpha val="40000"/>
                  </a:prstClr>
                </a:outerShdw>
              </a:effectLst>
              <a:latin typeface="Arial" pitchFamily="34" charset="0"/>
              <a:cs typeface="Arial" pitchFamily="34" charset="0"/>
            </a:endParaRPr>
          </a:p>
          <a:p>
            <a:pPr defTabSz="1008063">
              <a:tabLst>
                <a:tab pos="1314450" algn="l"/>
                <a:tab pos="1828800" algn="l"/>
                <a:tab pos="2457450" algn="l"/>
                <a:tab pos="3657600" algn="l"/>
              </a:tabLst>
            </a:pPr>
            <a:r>
              <a:rPr lang="en-US" sz="1100" b="1" u="sng" dirty="0" smtClean="0">
                <a:latin typeface="Arial" pitchFamily="34" charset="0"/>
                <a:cs typeface="Arial" pitchFamily="34" charset="0"/>
              </a:rPr>
              <a:t>        EVENT	DATE	  TIME	      PLACE	</a:t>
            </a:r>
            <a:endParaRPr lang="en-US" sz="1100" dirty="0" smtClean="0">
              <a:latin typeface="Arial" pitchFamily="34" charset="0"/>
              <a:cs typeface="Arial" pitchFamily="34" charset="0"/>
            </a:endParaRPr>
          </a:p>
          <a:p>
            <a:pPr defTabSz="1008063">
              <a:tabLst>
                <a:tab pos="1314450" algn="l"/>
                <a:tab pos="1828800" algn="l"/>
                <a:tab pos="2457450" algn="l"/>
              </a:tabLst>
            </a:pPr>
            <a:r>
              <a:rPr lang="en-US" sz="1000" dirty="0" smtClean="0">
                <a:latin typeface="Arial" pitchFamily="34" charset="0"/>
                <a:cs typeface="Arial" pitchFamily="34" charset="0"/>
              </a:rPr>
              <a:t>Executive Board	May 06</a:t>
            </a:r>
            <a:r>
              <a:rPr lang="en-US" sz="1000" dirty="0">
                <a:latin typeface="Arial" pitchFamily="34" charset="0"/>
                <a:cs typeface="Arial" pitchFamily="34" charset="0"/>
              </a:rPr>
              <a:t>	3:00 PM	Union Hall</a:t>
            </a:r>
          </a:p>
          <a:p>
            <a:pPr defTabSz="1008063">
              <a:tabLst>
                <a:tab pos="1314450" algn="l"/>
                <a:tab pos="1828800" algn="l"/>
                <a:tab pos="2457450" algn="l"/>
              </a:tabLst>
            </a:pPr>
            <a:r>
              <a:rPr lang="en-US" sz="1000" dirty="0">
                <a:latin typeface="Arial" pitchFamily="34" charset="0"/>
                <a:cs typeface="Arial" pitchFamily="34" charset="0"/>
              </a:rPr>
              <a:t>Executive </a:t>
            </a:r>
            <a:r>
              <a:rPr lang="en-US" sz="1000" dirty="0" smtClean="0">
                <a:latin typeface="Arial" pitchFamily="34" charset="0"/>
                <a:cs typeface="Arial" pitchFamily="34" charset="0"/>
              </a:rPr>
              <a:t>Council	May </a:t>
            </a:r>
            <a:r>
              <a:rPr lang="en-US" sz="1000" dirty="0">
                <a:latin typeface="Arial" pitchFamily="34" charset="0"/>
                <a:cs typeface="Arial" pitchFamily="34" charset="0"/>
              </a:rPr>
              <a:t>06 	4:30 PM	Union Hall</a:t>
            </a:r>
          </a:p>
          <a:p>
            <a:pPr defTabSz="1008063">
              <a:tabLst>
                <a:tab pos="1314450" algn="l"/>
                <a:tab pos="1828800" algn="l"/>
                <a:tab pos="2457450" algn="l"/>
                <a:tab pos="3657600" algn="r"/>
              </a:tabLst>
            </a:pPr>
            <a:r>
              <a:rPr lang="en-US" sz="1000" b="1" dirty="0" smtClean="0">
                <a:latin typeface="Arial" pitchFamily="34" charset="0"/>
                <a:cs typeface="Arial" pitchFamily="34" charset="0"/>
              </a:rPr>
              <a:t>Executive Board	Jun 03	3:00 PM	Ocean Beach	</a:t>
            </a:r>
          </a:p>
          <a:p>
            <a:pPr defTabSz="1008063">
              <a:tabLst>
                <a:tab pos="1314450" algn="l"/>
                <a:tab pos="1828800" algn="l"/>
                <a:tab pos="2457450" algn="l"/>
                <a:tab pos="3686175" algn="r"/>
              </a:tabLst>
            </a:pPr>
            <a:r>
              <a:rPr lang="en-US" sz="1000" b="1" dirty="0" smtClean="0">
                <a:latin typeface="Arial" pitchFamily="34" charset="0"/>
                <a:cs typeface="Arial" pitchFamily="34" charset="0"/>
              </a:rPr>
              <a:t>General Membership	Jun 03 	4:30 PM	Ocean Beach	</a:t>
            </a:r>
          </a:p>
          <a:p>
            <a:pPr defTabSz="1008063">
              <a:tabLst>
                <a:tab pos="1314450" algn="l"/>
                <a:tab pos="1828800" algn="l"/>
                <a:tab pos="2457450" algn="l"/>
              </a:tabLst>
            </a:pPr>
            <a:r>
              <a:rPr lang="en-US" sz="1000" dirty="0" smtClean="0">
                <a:latin typeface="Arial" pitchFamily="34" charset="0"/>
                <a:cs typeface="Arial" pitchFamily="34" charset="0"/>
              </a:rPr>
              <a:t>Executive Board	Jul 01</a:t>
            </a:r>
            <a:r>
              <a:rPr lang="en-US" sz="1000" dirty="0">
                <a:latin typeface="Arial" pitchFamily="34" charset="0"/>
                <a:cs typeface="Arial" pitchFamily="34" charset="0"/>
              </a:rPr>
              <a:t>	3:00 PM	Union Hall</a:t>
            </a:r>
          </a:p>
          <a:p>
            <a:pPr defTabSz="1008063">
              <a:tabLst>
                <a:tab pos="1314450" algn="l"/>
                <a:tab pos="1828800" algn="l"/>
                <a:tab pos="2457450" algn="l"/>
              </a:tabLst>
            </a:pPr>
            <a:r>
              <a:rPr lang="en-US" sz="1000" dirty="0">
                <a:latin typeface="Arial" pitchFamily="34" charset="0"/>
                <a:cs typeface="Arial" pitchFamily="34" charset="0"/>
              </a:rPr>
              <a:t>Executive </a:t>
            </a:r>
            <a:r>
              <a:rPr lang="en-US" sz="1000" dirty="0" smtClean="0">
                <a:latin typeface="Arial" pitchFamily="34" charset="0"/>
                <a:cs typeface="Arial" pitchFamily="34" charset="0"/>
              </a:rPr>
              <a:t>Council	Jul </a:t>
            </a:r>
            <a:r>
              <a:rPr lang="en-US" sz="1000" dirty="0">
                <a:latin typeface="Arial" pitchFamily="34" charset="0"/>
                <a:cs typeface="Arial" pitchFamily="34" charset="0"/>
              </a:rPr>
              <a:t>01 	4:30 PM	Union Hall</a:t>
            </a:r>
          </a:p>
          <a:p>
            <a:pPr defTabSz="1008063">
              <a:tabLst>
                <a:tab pos="1314450" algn="l"/>
                <a:tab pos="1828800" algn="l"/>
                <a:tab pos="2457450" algn="l"/>
              </a:tabLst>
            </a:pPr>
            <a:r>
              <a:rPr lang="en-US" sz="1000" dirty="0">
                <a:latin typeface="Arial" pitchFamily="34" charset="0"/>
                <a:cs typeface="Arial" pitchFamily="34" charset="0"/>
              </a:rPr>
              <a:t>Executive </a:t>
            </a:r>
            <a:r>
              <a:rPr lang="en-US" sz="1000" dirty="0" smtClean="0">
                <a:latin typeface="Arial" pitchFamily="34" charset="0"/>
                <a:cs typeface="Arial" pitchFamily="34" charset="0"/>
              </a:rPr>
              <a:t>Board	Aug 05</a:t>
            </a:r>
            <a:r>
              <a:rPr lang="en-US" sz="1000" dirty="0">
                <a:latin typeface="Arial" pitchFamily="34" charset="0"/>
                <a:cs typeface="Arial" pitchFamily="34" charset="0"/>
              </a:rPr>
              <a:t>	3:00 PM	Union Hall</a:t>
            </a:r>
          </a:p>
          <a:p>
            <a:pPr defTabSz="1008063">
              <a:tabLst>
                <a:tab pos="1314450" algn="l"/>
                <a:tab pos="1828800" algn="l"/>
                <a:tab pos="2457450" algn="l"/>
              </a:tabLst>
            </a:pPr>
            <a:r>
              <a:rPr lang="en-US" sz="1000" dirty="0">
                <a:latin typeface="Arial" pitchFamily="34" charset="0"/>
                <a:cs typeface="Arial" pitchFamily="34" charset="0"/>
              </a:rPr>
              <a:t>Executive </a:t>
            </a:r>
            <a:r>
              <a:rPr lang="en-US" sz="1000" dirty="0" smtClean="0">
                <a:latin typeface="Arial" pitchFamily="34" charset="0"/>
                <a:cs typeface="Arial" pitchFamily="34" charset="0"/>
              </a:rPr>
              <a:t>Council	Aug </a:t>
            </a:r>
            <a:r>
              <a:rPr lang="en-US" sz="1000" dirty="0">
                <a:latin typeface="Arial" pitchFamily="34" charset="0"/>
                <a:cs typeface="Arial" pitchFamily="34" charset="0"/>
              </a:rPr>
              <a:t>05 	4:30 PM	Union Hall</a:t>
            </a:r>
          </a:p>
          <a:p>
            <a:pPr defTabSz="1008063">
              <a:tabLst>
                <a:tab pos="1314450" algn="l"/>
                <a:tab pos="1828800" algn="l"/>
                <a:tab pos="2457450" algn="l"/>
              </a:tabLst>
            </a:pPr>
            <a:r>
              <a:rPr lang="en-US" sz="1000" b="1" dirty="0">
                <a:latin typeface="Arial" pitchFamily="34" charset="0"/>
                <a:cs typeface="Arial" pitchFamily="34" charset="0"/>
              </a:rPr>
              <a:t>Executive Board	</a:t>
            </a:r>
            <a:r>
              <a:rPr lang="en-US" sz="1000" b="1" dirty="0" smtClean="0">
                <a:latin typeface="Arial" pitchFamily="34" charset="0"/>
                <a:cs typeface="Arial" pitchFamily="34" charset="0"/>
              </a:rPr>
              <a:t>Sep 09</a:t>
            </a:r>
            <a:r>
              <a:rPr lang="en-US" sz="1000" b="1" dirty="0">
                <a:latin typeface="Arial" pitchFamily="34" charset="0"/>
                <a:cs typeface="Arial" pitchFamily="34" charset="0"/>
              </a:rPr>
              <a:t>	3:00 PM	Groton Inn &amp; Suites</a:t>
            </a:r>
          </a:p>
          <a:p>
            <a:pPr defTabSz="1008063">
              <a:tabLst>
                <a:tab pos="1314450" algn="l"/>
                <a:tab pos="1828800" algn="l"/>
                <a:tab pos="2457450" algn="l"/>
                <a:tab pos="3686175" algn="r"/>
              </a:tabLst>
            </a:pPr>
            <a:r>
              <a:rPr lang="en-US" sz="1000" b="1" dirty="0">
                <a:latin typeface="Arial" pitchFamily="34" charset="0"/>
                <a:cs typeface="Arial" pitchFamily="34" charset="0"/>
              </a:rPr>
              <a:t>General </a:t>
            </a:r>
            <a:r>
              <a:rPr lang="en-US" sz="1000" b="1" dirty="0" smtClean="0">
                <a:latin typeface="Arial" pitchFamily="34" charset="0"/>
                <a:cs typeface="Arial" pitchFamily="34" charset="0"/>
              </a:rPr>
              <a:t>Membership	Sep </a:t>
            </a:r>
            <a:r>
              <a:rPr lang="en-US" sz="1000" b="1" dirty="0">
                <a:latin typeface="Arial" pitchFamily="34" charset="0"/>
                <a:cs typeface="Arial" pitchFamily="34" charset="0"/>
              </a:rPr>
              <a:t>09 	4:30 PM	Groton Inn &amp; Suites </a:t>
            </a:r>
          </a:p>
          <a:p>
            <a:pPr defTabSz="1008063">
              <a:tabLst>
                <a:tab pos="1314450" algn="l"/>
                <a:tab pos="1828800" algn="l"/>
                <a:tab pos="2457450" algn="l"/>
              </a:tabLst>
            </a:pPr>
            <a:r>
              <a:rPr lang="en-US" sz="1000" dirty="0">
                <a:latin typeface="Arial" pitchFamily="34" charset="0"/>
                <a:cs typeface="Arial" pitchFamily="34" charset="0"/>
              </a:rPr>
              <a:t>Executive Board	</a:t>
            </a:r>
            <a:r>
              <a:rPr lang="en-US" sz="1000" dirty="0" smtClean="0">
                <a:latin typeface="Arial" pitchFamily="34" charset="0"/>
                <a:cs typeface="Arial" pitchFamily="34" charset="0"/>
              </a:rPr>
              <a:t>Oct 07</a:t>
            </a:r>
            <a:r>
              <a:rPr lang="en-US" sz="1000" dirty="0">
                <a:latin typeface="Arial" pitchFamily="34" charset="0"/>
                <a:cs typeface="Arial" pitchFamily="34" charset="0"/>
              </a:rPr>
              <a:t>	3:00 PM	Union Hall</a:t>
            </a:r>
          </a:p>
          <a:p>
            <a:pPr defTabSz="1008063">
              <a:tabLst>
                <a:tab pos="1314450" algn="l"/>
                <a:tab pos="1828800" algn="l"/>
                <a:tab pos="2457450" algn="l"/>
              </a:tabLst>
            </a:pPr>
            <a:r>
              <a:rPr lang="en-US" sz="1000" dirty="0">
                <a:latin typeface="Arial" pitchFamily="34" charset="0"/>
                <a:cs typeface="Arial" pitchFamily="34" charset="0"/>
              </a:rPr>
              <a:t>Executive Council	</a:t>
            </a:r>
            <a:r>
              <a:rPr lang="en-US" sz="1000" dirty="0" smtClean="0">
                <a:latin typeface="Arial" pitchFamily="34" charset="0"/>
                <a:cs typeface="Arial" pitchFamily="34" charset="0"/>
              </a:rPr>
              <a:t>Oct 07</a:t>
            </a:r>
            <a:r>
              <a:rPr lang="en-US" sz="1000" dirty="0">
                <a:latin typeface="Arial" pitchFamily="34" charset="0"/>
                <a:cs typeface="Arial" pitchFamily="34" charset="0"/>
              </a:rPr>
              <a:t>	4:30 PM	Union Hall</a:t>
            </a:r>
          </a:p>
          <a:p>
            <a:pPr defTabSz="1008063">
              <a:tabLst>
                <a:tab pos="1314450" algn="l"/>
                <a:tab pos="1828800" algn="l"/>
                <a:tab pos="2457450" algn="l"/>
              </a:tabLst>
            </a:pPr>
            <a:r>
              <a:rPr lang="en-US" sz="1000" dirty="0">
                <a:latin typeface="Arial" pitchFamily="34" charset="0"/>
                <a:cs typeface="Arial" pitchFamily="34" charset="0"/>
              </a:rPr>
              <a:t>Executive Board	</a:t>
            </a:r>
            <a:r>
              <a:rPr lang="en-US" sz="1000" dirty="0" smtClean="0">
                <a:latin typeface="Arial" pitchFamily="34" charset="0"/>
                <a:cs typeface="Arial" pitchFamily="34" charset="0"/>
              </a:rPr>
              <a:t>Nov 04</a:t>
            </a:r>
            <a:r>
              <a:rPr lang="en-US" sz="1000" dirty="0">
                <a:latin typeface="Arial" pitchFamily="34" charset="0"/>
                <a:cs typeface="Arial" pitchFamily="34" charset="0"/>
              </a:rPr>
              <a:t>	3:00 PM	Union Hall</a:t>
            </a:r>
          </a:p>
          <a:p>
            <a:pPr defTabSz="1008063">
              <a:tabLst>
                <a:tab pos="1314450" algn="l"/>
                <a:tab pos="1828800" algn="l"/>
                <a:tab pos="2457450" algn="l"/>
              </a:tabLst>
            </a:pPr>
            <a:r>
              <a:rPr lang="en-US" sz="1000" dirty="0">
                <a:latin typeface="Arial" pitchFamily="34" charset="0"/>
                <a:cs typeface="Arial" pitchFamily="34" charset="0"/>
              </a:rPr>
              <a:t>Executive Council	</a:t>
            </a:r>
            <a:r>
              <a:rPr lang="en-US" sz="1000" dirty="0" smtClean="0">
                <a:latin typeface="Arial" pitchFamily="34" charset="0"/>
                <a:cs typeface="Arial" pitchFamily="34" charset="0"/>
              </a:rPr>
              <a:t>Nov </a:t>
            </a:r>
            <a:r>
              <a:rPr lang="en-US" sz="1000" dirty="0">
                <a:latin typeface="Arial" pitchFamily="34" charset="0"/>
                <a:cs typeface="Arial" pitchFamily="34" charset="0"/>
              </a:rPr>
              <a:t>04 	4:30 PM	Union Hall</a:t>
            </a:r>
          </a:p>
          <a:p>
            <a:pPr defTabSz="1008063">
              <a:tabLst>
                <a:tab pos="1314450" algn="l"/>
                <a:tab pos="1828800" algn="l"/>
                <a:tab pos="2457450" algn="l"/>
                <a:tab pos="3657600" algn="r"/>
              </a:tabLst>
            </a:pPr>
            <a:r>
              <a:rPr lang="en-US" sz="1000" b="1" dirty="0">
                <a:latin typeface="Arial" pitchFamily="34" charset="0"/>
                <a:cs typeface="Arial" pitchFamily="34" charset="0"/>
              </a:rPr>
              <a:t>Executive Board	</a:t>
            </a:r>
            <a:r>
              <a:rPr lang="en-US" sz="1000" b="1" dirty="0" smtClean="0">
                <a:latin typeface="Arial" pitchFamily="34" charset="0"/>
                <a:cs typeface="Arial" pitchFamily="34" charset="0"/>
              </a:rPr>
              <a:t>Dec 02</a:t>
            </a:r>
            <a:r>
              <a:rPr lang="en-US" sz="1000" b="1" dirty="0">
                <a:latin typeface="Arial" pitchFamily="34" charset="0"/>
                <a:cs typeface="Arial" pitchFamily="34" charset="0"/>
              </a:rPr>
              <a:t>	3:00 PM	Ocean </a:t>
            </a:r>
            <a:r>
              <a:rPr lang="en-US" sz="1000" b="1" dirty="0" smtClean="0">
                <a:latin typeface="Arial" pitchFamily="34" charset="0"/>
                <a:cs typeface="Arial" pitchFamily="34" charset="0"/>
              </a:rPr>
              <a:t>Beach</a:t>
            </a:r>
            <a:endParaRPr lang="en-US" sz="1000" b="1" dirty="0">
              <a:latin typeface="Arial" pitchFamily="34" charset="0"/>
              <a:cs typeface="Arial" pitchFamily="34" charset="0"/>
            </a:endParaRPr>
          </a:p>
          <a:p>
            <a:pPr defTabSz="1008063">
              <a:tabLst>
                <a:tab pos="1314450" algn="l"/>
                <a:tab pos="1828800" algn="l"/>
                <a:tab pos="2457450" algn="l"/>
                <a:tab pos="3686175" algn="r"/>
              </a:tabLst>
            </a:pPr>
            <a:r>
              <a:rPr lang="en-US" sz="1000" b="1" dirty="0">
                <a:latin typeface="Arial" pitchFamily="34" charset="0"/>
                <a:cs typeface="Arial" pitchFamily="34" charset="0"/>
              </a:rPr>
              <a:t>General Membership	</a:t>
            </a:r>
            <a:r>
              <a:rPr lang="en-US" sz="1000" b="1" dirty="0" smtClean="0">
                <a:latin typeface="Arial" pitchFamily="34" charset="0"/>
                <a:cs typeface="Arial" pitchFamily="34" charset="0"/>
              </a:rPr>
              <a:t>Dec 02 </a:t>
            </a:r>
            <a:r>
              <a:rPr lang="en-US" sz="1000" b="1" dirty="0">
                <a:latin typeface="Arial" pitchFamily="34" charset="0"/>
                <a:cs typeface="Arial" pitchFamily="34" charset="0"/>
              </a:rPr>
              <a:t>	4:30 PM	Ocean </a:t>
            </a:r>
            <a:r>
              <a:rPr lang="en-US" sz="1000" b="1" dirty="0" smtClean="0">
                <a:latin typeface="Arial" pitchFamily="34" charset="0"/>
                <a:cs typeface="Arial" pitchFamily="34" charset="0"/>
              </a:rPr>
              <a:t>Beach</a:t>
            </a:r>
          </a:p>
        </p:txBody>
      </p:sp>
      <p:sp>
        <p:nvSpPr>
          <p:cNvPr id="10" name="TextBox 9"/>
          <p:cNvSpPr txBox="1"/>
          <p:nvPr/>
        </p:nvSpPr>
        <p:spPr>
          <a:xfrm>
            <a:off x="4724400"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10</a:t>
            </a:r>
            <a:endParaRPr lang="en-US" sz="1000" dirty="0">
              <a:solidFill>
                <a:schemeClr val="bg1"/>
              </a:solidFill>
              <a:latin typeface="Arial "/>
            </a:endParaRPr>
          </a:p>
        </p:txBody>
      </p:sp>
      <p:sp>
        <p:nvSpPr>
          <p:cNvPr id="11" name="TextBox 10"/>
          <p:cNvSpPr txBox="1"/>
          <p:nvPr/>
        </p:nvSpPr>
        <p:spPr>
          <a:xfrm>
            <a:off x="588635"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2" name="TextBox 11"/>
          <p:cNvSpPr txBox="1"/>
          <p:nvPr/>
        </p:nvSpPr>
        <p:spPr>
          <a:xfrm>
            <a:off x="12617965"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3</a:t>
            </a:r>
            <a:endParaRPr lang="en-US" sz="1000" dirty="0">
              <a:solidFill>
                <a:schemeClr val="bg1"/>
              </a:solidFill>
              <a:latin typeface="Arial "/>
            </a:endParaRPr>
          </a:p>
        </p:txBody>
      </p:sp>
      <p:sp>
        <p:nvSpPr>
          <p:cNvPr id="13" name="TextBox 12"/>
          <p:cNvSpPr txBox="1"/>
          <p:nvPr/>
        </p:nvSpPr>
        <p:spPr>
          <a:xfrm>
            <a:off x="8342500"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8" name="TextBox 17"/>
          <p:cNvSpPr txBox="1"/>
          <p:nvPr/>
        </p:nvSpPr>
        <p:spPr>
          <a:xfrm>
            <a:off x="8291286" y="8966537"/>
            <a:ext cx="7643796" cy="861774"/>
          </a:xfrm>
          <a:prstGeom prst="rect">
            <a:avLst/>
          </a:prstGeom>
          <a:solidFill>
            <a:schemeClr val="accent3">
              <a:lumMod val="40000"/>
              <a:lumOff val="60000"/>
            </a:schemeClr>
          </a:solidFill>
          <a:ln>
            <a:solidFill>
              <a:schemeClr val="tx1"/>
            </a:solidFill>
          </a:ln>
        </p:spPr>
        <p:txBody>
          <a:bodyPr wrap="square" rtlCol="0">
            <a:spAutoFit/>
          </a:bodyPr>
          <a:lstStyle/>
          <a:p>
            <a:pPr algn="ctr"/>
            <a:r>
              <a:rPr lang="en-US" sz="1000" dirty="0" smtClean="0"/>
              <a:t>Local 571 Soundings Newsletter Published by:  </a:t>
            </a:r>
          </a:p>
          <a:p>
            <a:pPr algn="ctr"/>
            <a:r>
              <a:rPr lang="en-US" sz="1000" dirty="0" smtClean="0"/>
              <a:t>Chairman: Carol A. Mauro, Members: Robert McClung , Gordon Key, Robert Valentine and Deb Roy.</a:t>
            </a:r>
            <a:br>
              <a:rPr lang="en-US" sz="1000" dirty="0" smtClean="0"/>
            </a:br>
            <a:r>
              <a:rPr lang="en-US" sz="1000" dirty="0" smtClean="0"/>
              <a:t>Officer: Pat Clay.   MDA-UAW Website Published by LUPA (Local Union Press Association).</a:t>
            </a:r>
          </a:p>
          <a:p>
            <a:pPr algn="ctr"/>
            <a:r>
              <a:rPr lang="en-US" sz="1000" dirty="0" smtClean="0"/>
              <a:t>Local 571 Website developed and maintained by Pat Clay.</a:t>
            </a:r>
          </a:p>
          <a:p>
            <a:pPr algn="ctr"/>
            <a:r>
              <a:rPr lang="en-US" sz="1000" dirty="0" smtClean="0"/>
              <a:t>Please send submissions, comments or questions to cmauro@gdeb.com.</a:t>
            </a:r>
            <a:endParaRPr lang="en-US" sz="1000" dirty="0"/>
          </a:p>
        </p:txBody>
      </p:sp>
      <p:pic>
        <p:nvPicPr>
          <p:cNvPr id="19" name="Picture 3" descr="C:\Users\cmauro\Desktop\SOUNDINGS\2012\Images\logo300-clear.gif"/>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4816139" y="8911318"/>
            <a:ext cx="971820" cy="974724"/>
          </a:xfrm>
          <a:prstGeom prst="rect">
            <a:avLst/>
          </a:prstGeom>
          <a:solidFill>
            <a:schemeClr val="bg1"/>
          </a:solidFill>
          <a:ln w="6350">
            <a:solidFill>
              <a:schemeClr val="tx1"/>
            </a:solidFill>
          </a:ln>
        </p:spPr>
      </p:pic>
      <p:sp>
        <p:nvSpPr>
          <p:cNvPr id="21" name="Rectangle 20"/>
          <p:cNvSpPr/>
          <p:nvPr/>
        </p:nvSpPr>
        <p:spPr>
          <a:xfrm>
            <a:off x="9800772" y="552450"/>
            <a:ext cx="4953000" cy="553998"/>
          </a:xfrm>
          <a:prstGeom prst="rect">
            <a:avLst/>
          </a:prstGeom>
          <a:noFill/>
        </p:spPr>
        <p:txBody>
          <a:bodyPr wrap="square" lIns="91440" tIns="45720" rIns="91440" bIns="45720">
            <a:spAutoFit/>
          </a:bodyPr>
          <a:lstStyle/>
          <a:p>
            <a:pPr algn="r"/>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FROM YOUR LOCAL</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22" name="Text Box 2"/>
          <p:cNvSpPr txBox="1">
            <a:spLocks noChangeArrowheads="1"/>
          </p:cNvSpPr>
          <p:nvPr/>
        </p:nvSpPr>
        <p:spPr bwMode="auto">
          <a:xfrm>
            <a:off x="8313472" y="1402650"/>
            <a:ext cx="3828035" cy="4723294"/>
          </a:xfrm>
          <a:prstGeom prst="rect">
            <a:avLst/>
          </a:prstGeom>
          <a:solidFill>
            <a:schemeClr val="accent3">
              <a:lumMod val="40000"/>
              <a:lumOff val="60000"/>
            </a:schemeClr>
          </a:solidFill>
          <a:ln w="76200" cmpd="thickThin">
            <a:noFill/>
            <a:miter lim="800000"/>
            <a:headEnd/>
            <a:tailEnd/>
          </a:ln>
          <a:extLst/>
        </p:spPr>
        <p:txBody>
          <a:bodyPr rot="0" vert="horz" wrap="square" lIns="228600" tIns="91440" rIns="0" bIns="91440" anchor="ctr" anchorCtr="0" upright="1">
            <a:noAutofit/>
          </a:bodyPr>
          <a:lstStyle/>
          <a:p>
            <a:pPr marL="0" marR="0">
              <a:lnSpc>
                <a:spcPct val="115000"/>
              </a:lnSpc>
              <a:spcBef>
                <a:spcPts val="0"/>
              </a:spcBef>
            </a:pPr>
            <a:endParaRPr lang="en-US" sz="800" dirty="0">
              <a:solidFill>
                <a:srgbClr val="FF0000"/>
              </a:solidFill>
              <a:effectLst/>
              <a:latin typeface="Arial" pitchFamily="34" charset="0"/>
              <a:ea typeface="Calibri"/>
              <a:cs typeface="Arial" pitchFamily="34" charset="0"/>
            </a:endParaRPr>
          </a:p>
        </p:txBody>
      </p:sp>
      <p:sp>
        <p:nvSpPr>
          <p:cNvPr id="23" name="TextBox 22"/>
          <p:cNvSpPr txBox="1"/>
          <p:nvPr/>
        </p:nvSpPr>
        <p:spPr>
          <a:xfrm>
            <a:off x="8623935" y="7773481"/>
            <a:ext cx="3200400" cy="938719"/>
          </a:xfrm>
          <a:prstGeom prst="rect">
            <a:avLst/>
          </a:prstGeom>
          <a:no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US" sz="1100" dirty="0" smtClean="0">
                <a:latin typeface="Arial" pitchFamily="34" charset="0"/>
                <a:cs typeface="Arial" pitchFamily="34" charset="0"/>
              </a:rPr>
              <a:t>THE NEXT ISSUE:</a:t>
            </a:r>
          </a:p>
          <a:p>
            <a:pPr marL="171450" indent="-171450">
              <a:buFont typeface="Wingdings"/>
              <a:buChar char="Ø"/>
            </a:pPr>
            <a:r>
              <a:rPr lang="en-US" sz="1100" dirty="0" smtClean="0">
                <a:latin typeface="Arial" pitchFamily="34" charset="0"/>
                <a:cs typeface="Arial" pitchFamily="34" charset="0"/>
              </a:rPr>
              <a:t>Education and  who your </a:t>
            </a:r>
            <a:r>
              <a:rPr lang="en-US" sz="1100" dirty="0">
                <a:latin typeface="Arial" pitchFamily="34" charset="0"/>
                <a:cs typeface="Arial" pitchFamily="34" charset="0"/>
              </a:rPr>
              <a:t>c</a:t>
            </a:r>
            <a:r>
              <a:rPr lang="en-US" sz="1100" dirty="0" smtClean="0">
                <a:latin typeface="Arial" pitchFamily="34" charset="0"/>
                <a:cs typeface="Arial" pitchFamily="34" charset="0"/>
              </a:rPr>
              <a:t>ommittees are</a:t>
            </a:r>
          </a:p>
          <a:p>
            <a:pPr marL="171450" indent="-171450">
              <a:buFont typeface="Wingdings"/>
              <a:buChar char="Ø"/>
            </a:pPr>
            <a:r>
              <a:rPr lang="en-US" sz="1100" dirty="0" smtClean="0">
                <a:latin typeface="Arial" pitchFamily="34" charset="0"/>
                <a:cs typeface="Arial" pitchFamily="34" charset="0"/>
              </a:rPr>
              <a:t>Lake Compounce and Solidarity Day Picnic</a:t>
            </a:r>
          </a:p>
          <a:p>
            <a:pPr marL="171450" indent="-171450">
              <a:buFont typeface="Wingdings"/>
              <a:buChar char="Ø"/>
            </a:pPr>
            <a:r>
              <a:rPr lang="en-US" sz="1100" dirty="0" smtClean="0">
                <a:latin typeface="Arial" pitchFamily="34" charset="0"/>
                <a:cs typeface="Arial" pitchFamily="34" charset="0"/>
              </a:rPr>
              <a:t>PLM World Conference</a:t>
            </a:r>
          </a:p>
          <a:p>
            <a:pPr marL="171450" indent="-171450">
              <a:buFont typeface="Wingdings"/>
              <a:buChar char="Ø"/>
            </a:pPr>
            <a:r>
              <a:rPr lang="en-US" sz="1100" dirty="0" smtClean="0">
                <a:latin typeface="Arial" pitchFamily="34" charset="0"/>
                <a:cs typeface="Arial" pitchFamily="34" charset="0"/>
              </a:rPr>
              <a:t>General Dynamics Conference</a:t>
            </a:r>
          </a:p>
        </p:txBody>
      </p:sp>
      <p:sp>
        <p:nvSpPr>
          <p:cNvPr id="25" name="TextBox 24"/>
          <p:cNvSpPr txBox="1"/>
          <p:nvPr/>
        </p:nvSpPr>
        <p:spPr>
          <a:xfrm>
            <a:off x="8229600" y="6430387"/>
            <a:ext cx="4047672" cy="1107996"/>
          </a:xfrm>
          <a:prstGeom prst="rect">
            <a:avLst/>
          </a:prstGeom>
          <a:solidFill>
            <a:schemeClr val="accent3">
              <a:lumMod val="40000"/>
              <a:lumOff val="60000"/>
            </a:schemeClr>
          </a:solidFill>
          <a:ln>
            <a:noFill/>
          </a:ln>
        </p:spPr>
        <p:txBody>
          <a:bodyPr wrap="square" lIns="228600" rIns="228600" rtlCol="0">
            <a:spAutoFit/>
          </a:bodyPr>
          <a:lstStyle/>
          <a:p>
            <a:pPr algn="ctr"/>
            <a:r>
              <a:rPr lang="en-US" sz="1100" i="1" dirty="0" smtClean="0"/>
              <a:t>Newsletters will now be published tri-annually as follows:  January-April, May-August, September-December.</a:t>
            </a:r>
          </a:p>
          <a:p>
            <a:pPr algn="ctr"/>
            <a:r>
              <a:rPr lang="en-US" sz="1100" i="1" u="sng" dirty="0" smtClean="0"/>
              <a:t>Deadlines</a:t>
            </a:r>
            <a:r>
              <a:rPr lang="en-US" sz="1100" i="1" dirty="0" smtClean="0"/>
              <a:t> for submissions are the 3rd weeks in: </a:t>
            </a:r>
          </a:p>
          <a:p>
            <a:pPr algn="ctr"/>
            <a:r>
              <a:rPr lang="en-US" sz="1100" i="1" dirty="0" smtClean="0"/>
              <a:t>April, August and December.</a:t>
            </a:r>
          </a:p>
          <a:p>
            <a:pPr algn="ctr"/>
            <a:r>
              <a:rPr lang="en-US" sz="1100" i="1" dirty="0" smtClean="0"/>
              <a:t>If submissions are made after these dates,</a:t>
            </a:r>
          </a:p>
          <a:p>
            <a:pPr algn="ctr"/>
            <a:r>
              <a:rPr lang="en-US" sz="1100" i="1" dirty="0" smtClean="0"/>
              <a:t>contributions will be considered for the next newsletter.</a:t>
            </a:r>
            <a:endParaRPr lang="en-US" sz="1100" i="1" dirty="0"/>
          </a:p>
        </p:txBody>
      </p:sp>
      <p:sp>
        <p:nvSpPr>
          <p:cNvPr id="36" name="Rectangle 35"/>
          <p:cNvSpPr/>
          <p:nvPr/>
        </p:nvSpPr>
        <p:spPr>
          <a:xfrm>
            <a:off x="1743237" y="560070"/>
            <a:ext cx="2099421" cy="553998"/>
          </a:xfrm>
          <a:prstGeom prst="rect">
            <a:avLst/>
          </a:prstGeom>
          <a:noFill/>
        </p:spPr>
        <p:txBody>
          <a:bodyPr wrap="none" lIns="91440" tIns="45720" rIns="91440" bIns="45720">
            <a:spAutoFit/>
          </a:bodyPr>
          <a:lstStyle/>
          <a:p>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HISTORY</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3" name="Rectangle 2"/>
          <p:cNvSpPr/>
          <p:nvPr/>
        </p:nvSpPr>
        <p:spPr>
          <a:xfrm>
            <a:off x="536738" y="1790700"/>
            <a:ext cx="2111211" cy="4154984"/>
          </a:xfrm>
          <a:prstGeom prst="rect">
            <a:avLst/>
          </a:prstGeom>
        </p:spPr>
        <p:txBody>
          <a:bodyPr wrap="square">
            <a:spAutoFit/>
          </a:bodyPr>
          <a:lstStyle/>
          <a:p>
            <a:r>
              <a:rPr lang="en-US" sz="800" dirty="0" smtClean="0"/>
              <a:t>Royalty </a:t>
            </a:r>
            <a:r>
              <a:rPr lang="en-US" sz="800" dirty="0"/>
              <a:t>paid a visit to Electric Boat Division on Sunday, November 16, when Queen </a:t>
            </a:r>
            <a:r>
              <a:rPr lang="en-US" sz="800" dirty="0" err="1"/>
              <a:t>Frederika</a:t>
            </a:r>
            <a:r>
              <a:rPr lang="en-US" sz="800" dirty="0"/>
              <a:t> of Greece, her daughter, Princess Sophie, and her son, Crown Prince Constantine arrived to take a look at the latest in nuclear-powered submarines.</a:t>
            </a:r>
          </a:p>
          <a:p>
            <a:r>
              <a:rPr lang="en-US" sz="800" dirty="0"/>
              <a:t> </a:t>
            </a:r>
          </a:p>
          <a:p>
            <a:r>
              <a:rPr lang="en-US" sz="800" dirty="0"/>
              <a:t>Escorted by Vice </a:t>
            </a:r>
            <a:r>
              <a:rPr lang="en-US" sz="800" dirty="0" smtClean="0"/>
              <a:t>Adm. Hyman G. Rickover</a:t>
            </a:r>
            <a:r>
              <a:rPr lang="en-US" sz="800" dirty="0"/>
              <a:t>, chief of the </a:t>
            </a:r>
            <a:r>
              <a:rPr lang="en-US" sz="800" dirty="0" err="1"/>
              <a:t>AEC’s</a:t>
            </a:r>
            <a:r>
              <a:rPr lang="en-US" sz="800" dirty="0"/>
              <a:t> Naval Reactor’s Branch, and welcomed by Division General Manager Carleton </a:t>
            </a:r>
            <a:r>
              <a:rPr lang="en-US" sz="800" dirty="0" err="1"/>
              <a:t>Shugg</a:t>
            </a:r>
            <a:r>
              <a:rPr lang="en-US" sz="800" dirty="0"/>
              <a:t>, the royal party was issued film badges at the wet dock and then proceeded to tour the Triton and </a:t>
            </a:r>
            <a:r>
              <a:rPr lang="en-US" sz="800" dirty="0" smtClean="0"/>
              <a:t>Skipjack. On </a:t>
            </a:r>
            <a:r>
              <a:rPr lang="en-US" sz="800" dirty="0"/>
              <a:t>hand for greetings aboard were the Triton’s skipper, </a:t>
            </a:r>
            <a:r>
              <a:rPr lang="en-US" sz="800" dirty="0" smtClean="0"/>
              <a:t>Capt. Edward L. Beach</a:t>
            </a:r>
            <a:r>
              <a:rPr lang="en-US" sz="800" dirty="0"/>
              <a:t>, and the Skipjack’s commanding officer, </a:t>
            </a:r>
            <a:r>
              <a:rPr lang="en-US" sz="800" dirty="0" smtClean="0"/>
              <a:t>Lt. Cmdr. William W. </a:t>
            </a:r>
            <a:r>
              <a:rPr lang="en-US" sz="800" dirty="0" err="1" smtClean="0"/>
              <a:t>Behrene</a:t>
            </a:r>
            <a:r>
              <a:rPr lang="en-US" sz="800" dirty="0"/>
              <a:t>.</a:t>
            </a:r>
          </a:p>
          <a:p>
            <a:r>
              <a:rPr lang="en-US" sz="800" dirty="0"/>
              <a:t> </a:t>
            </a:r>
          </a:p>
          <a:p>
            <a:r>
              <a:rPr lang="en-US" sz="800" dirty="0"/>
              <a:t>Later, the Queen and her family drove to State Pier, where they were greeted by Rear </a:t>
            </a:r>
            <a:r>
              <a:rPr lang="en-US" sz="800" dirty="0" smtClean="0"/>
              <a:t>Adm. Frederick G. Warder</a:t>
            </a:r>
            <a:r>
              <a:rPr lang="en-US" sz="800" dirty="0"/>
              <a:t>, commander of the Atlantic Submarine Force; </a:t>
            </a:r>
            <a:r>
              <a:rPr lang="en-US" sz="800" dirty="0" smtClean="0"/>
              <a:t>Capt. Eugene P. Wilkinson</a:t>
            </a:r>
            <a:r>
              <a:rPr lang="en-US" sz="800" dirty="0"/>
              <a:t>, commander of Submarine Division 102; and </a:t>
            </a:r>
            <a:r>
              <a:rPr lang="en-US" sz="800" dirty="0" smtClean="0"/>
              <a:t>Cmdr. William R. Anderson</a:t>
            </a:r>
            <a:r>
              <a:rPr lang="en-US" sz="800" dirty="0"/>
              <a:t>, skipper of the Nautilus.</a:t>
            </a:r>
          </a:p>
          <a:p>
            <a:r>
              <a:rPr lang="en-US" sz="800" dirty="0"/>
              <a:t> </a:t>
            </a:r>
          </a:p>
          <a:p>
            <a:r>
              <a:rPr lang="en-US" sz="800" dirty="0"/>
              <a:t>After touring the </a:t>
            </a:r>
            <a:r>
              <a:rPr lang="en-US" sz="800" dirty="0" err="1"/>
              <a:t>EB</a:t>
            </a:r>
            <a:r>
              <a:rPr lang="en-US" sz="800" dirty="0"/>
              <a:t>-built pole-conquering Nautilus, the royal party had dinner in the ship’s </a:t>
            </a:r>
            <a:r>
              <a:rPr lang="en-US" sz="800" dirty="0" smtClean="0"/>
              <a:t>wardroom. The </a:t>
            </a:r>
            <a:r>
              <a:rPr lang="en-US" sz="800" dirty="0"/>
              <a:t>affair broke up at 10 </a:t>
            </a:r>
            <a:r>
              <a:rPr lang="en-US" sz="800" dirty="0" smtClean="0"/>
              <a:t>p. m. in </a:t>
            </a:r>
            <a:r>
              <a:rPr lang="en-US" sz="800" dirty="0"/>
              <a:t>order to permit the Queen to get to Boston for a Monday visit to the Massachusetts Institute </a:t>
            </a:r>
            <a:r>
              <a:rPr lang="en-US" sz="800" dirty="0" smtClean="0"/>
              <a:t>of Technology.</a:t>
            </a:r>
            <a:endParaRPr lang="en-US" sz="800" dirty="0"/>
          </a:p>
        </p:txBody>
      </p:sp>
      <p:pic>
        <p:nvPicPr>
          <p:cNvPr id="3074" name="Picture 2"/>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673169" y="2436596"/>
            <a:ext cx="3298834" cy="268184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5" name="Rectangle 44"/>
          <p:cNvSpPr/>
          <p:nvPr/>
        </p:nvSpPr>
        <p:spPr>
          <a:xfrm>
            <a:off x="3028044" y="5196185"/>
            <a:ext cx="2628900" cy="461665"/>
          </a:xfrm>
          <a:prstGeom prst="rect">
            <a:avLst/>
          </a:prstGeom>
        </p:spPr>
        <p:txBody>
          <a:bodyPr wrap="square">
            <a:spAutoFit/>
          </a:bodyPr>
          <a:lstStyle/>
          <a:p>
            <a:pPr algn="ctr"/>
            <a:r>
              <a:rPr lang="en-US" sz="800" i="1" dirty="0" smtClean="0"/>
              <a:t>From left to right are Crown Prince Constantine, Princess Sophie, Vice Adm. Hyman G. Rickover, the Queen and Lt. Cmdr. WW Behrens, sub’s commanding officer.</a:t>
            </a:r>
            <a:endParaRPr lang="en-US" sz="800" i="1" dirty="0"/>
          </a:p>
        </p:txBody>
      </p:sp>
      <p:sp>
        <p:nvSpPr>
          <p:cNvPr id="46" name="Rectangle 45"/>
          <p:cNvSpPr/>
          <p:nvPr/>
        </p:nvSpPr>
        <p:spPr>
          <a:xfrm>
            <a:off x="517775" y="1171575"/>
            <a:ext cx="7631995" cy="584775"/>
          </a:xfrm>
          <a:prstGeom prst="rect">
            <a:avLst/>
          </a:prstGeom>
          <a:noFill/>
        </p:spPr>
        <p:txBody>
          <a:bodyPr wrap="square" lIns="91440" tIns="45720" rIns="91440" bIns="45720">
            <a:spAutoFit/>
          </a:bodyPr>
          <a:lstStyle/>
          <a:p>
            <a:r>
              <a:rPr lang="en-US" sz="3200" b="1" dirty="0" smtClean="0"/>
              <a:t>GREEK QUEEN, FAMILY VISIT ELECTRIC BOAT</a:t>
            </a:r>
            <a:endParaRPr lang="en-US" sz="3200" b="1" dirty="0"/>
          </a:p>
        </p:txBody>
      </p:sp>
      <p:sp>
        <p:nvSpPr>
          <p:cNvPr id="47" name="Rectangle 46"/>
          <p:cNvSpPr/>
          <p:nvPr/>
        </p:nvSpPr>
        <p:spPr>
          <a:xfrm>
            <a:off x="6001203" y="1790700"/>
            <a:ext cx="2105025" cy="4154984"/>
          </a:xfrm>
          <a:prstGeom prst="rect">
            <a:avLst/>
          </a:prstGeom>
        </p:spPr>
        <p:txBody>
          <a:bodyPr wrap="square">
            <a:spAutoFit/>
          </a:bodyPr>
          <a:lstStyle/>
          <a:p>
            <a:r>
              <a:rPr lang="en-US" sz="800" dirty="0" smtClean="0"/>
              <a:t>Queen </a:t>
            </a:r>
            <a:r>
              <a:rPr lang="en-US" sz="800" dirty="0" err="1" smtClean="0"/>
              <a:t>Frederika</a:t>
            </a:r>
            <a:r>
              <a:rPr lang="en-US" sz="800" dirty="0" smtClean="0"/>
              <a:t> has been visiting this country to learn about the application of atomic energy. After the Nautilus dinner, she praised Admiral Rickover for his guidance during the visit. And the Admiral, in return, said “we are fortunate to have Queen </a:t>
            </a:r>
            <a:r>
              <a:rPr lang="en-US" sz="800" dirty="0" err="1" smtClean="0"/>
              <a:t>Frederika</a:t>
            </a:r>
            <a:r>
              <a:rPr lang="en-US" sz="800" dirty="0" smtClean="0"/>
              <a:t> as the emissary of her country.”</a:t>
            </a:r>
          </a:p>
          <a:p>
            <a:r>
              <a:rPr lang="en-US" sz="800" dirty="0"/>
              <a:t> </a:t>
            </a:r>
          </a:p>
          <a:p>
            <a:r>
              <a:rPr lang="en-US" sz="800" dirty="0"/>
              <a:t>The above story was excerpted from  the </a:t>
            </a:r>
            <a:r>
              <a:rPr lang="en-US" sz="800" dirty="0" smtClean="0"/>
              <a:t>Nov. 20</a:t>
            </a:r>
            <a:r>
              <a:rPr lang="en-US" sz="800" dirty="0"/>
              <a:t>, 1958 Volume V, </a:t>
            </a:r>
            <a:r>
              <a:rPr lang="en-US" sz="800" dirty="0" smtClean="0"/>
              <a:t>NO. 11 </a:t>
            </a:r>
            <a:r>
              <a:rPr lang="en-US" sz="800" dirty="0"/>
              <a:t>edition of “The Scope” which was found in the MDA office last summer along with other </a:t>
            </a:r>
            <a:r>
              <a:rPr lang="en-US" sz="800" dirty="0" err="1"/>
              <a:t>EB</a:t>
            </a:r>
            <a:r>
              <a:rPr lang="en-US" sz="800" dirty="0"/>
              <a:t> magazines.</a:t>
            </a:r>
          </a:p>
          <a:p>
            <a:r>
              <a:rPr lang="en-US" sz="800" dirty="0"/>
              <a:t> </a:t>
            </a:r>
          </a:p>
          <a:p>
            <a:r>
              <a:rPr lang="en-US" sz="800" dirty="0"/>
              <a:t>Queen </a:t>
            </a:r>
            <a:r>
              <a:rPr lang="en-US" sz="800" dirty="0" err="1"/>
              <a:t>Frederika</a:t>
            </a:r>
            <a:r>
              <a:rPr lang="en-US" sz="800" dirty="0"/>
              <a:t> was a very intriguing </a:t>
            </a:r>
            <a:r>
              <a:rPr lang="en-US" sz="800" dirty="0" smtClean="0"/>
              <a:t>person. Being </a:t>
            </a:r>
            <a:r>
              <a:rPr lang="en-US" sz="800" dirty="0"/>
              <a:t>born the daughter of a Hanoverian Prince, she was Princess </a:t>
            </a:r>
            <a:r>
              <a:rPr lang="en-US" sz="800" dirty="0" err="1"/>
              <a:t>Frederika</a:t>
            </a:r>
            <a:r>
              <a:rPr lang="en-US" sz="800" dirty="0"/>
              <a:t> of Hanover, Great Britain and Ireland, and also Duchess </a:t>
            </a:r>
            <a:r>
              <a:rPr lang="en-US" sz="800" dirty="0" err="1"/>
              <a:t>Frederika</a:t>
            </a:r>
            <a:r>
              <a:rPr lang="en-US" sz="800" dirty="0"/>
              <a:t> of </a:t>
            </a:r>
            <a:r>
              <a:rPr lang="en-US" sz="800" dirty="0" smtClean="0"/>
              <a:t>Brunswick-</a:t>
            </a:r>
            <a:r>
              <a:rPr lang="en-US" sz="800" dirty="0" err="1" smtClean="0"/>
              <a:t>Luneberg</a:t>
            </a:r>
            <a:r>
              <a:rPr lang="en-US" sz="800" dirty="0" smtClean="0"/>
              <a:t>. She </a:t>
            </a:r>
            <a:r>
              <a:rPr lang="en-US" sz="800" dirty="0"/>
              <a:t>married Prince Paul, Crown Prince of Greece in 1936 and they ascended to the Greek throne after the death in April, 1947 to King George II thus making them King Paul and Queen </a:t>
            </a:r>
            <a:r>
              <a:rPr lang="en-US" sz="800" dirty="0" err="1"/>
              <a:t>Frederika</a:t>
            </a:r>
            <a:r>
              <a:rPr lang="en-US" sz="800" dirty="0"/>
              <a:t> of Greece.</a:t>
            </a:r>
          </a:p>
          <a:p>
            <a:r>
              <a:rPr lang="en-US" sz="800" dirty="0"/>
              <a:t> </a:t>
            </a:r>
          </a:p>
          <a:p>
            <a:r>
              <a:rPr lang="en-US" sz="800" dirty="0"/>
              <a:t>On </a:t>
            </a:r>
            <a:r>
              <a:rPr lang="en-US" sz="800" dirty="0" smtClean="0"/>
              <a:t>Nov. 16</a:t>
            </a:r>
            <a:r>
              <a:rPr lang="en-US" sz="800" dirty="0"/>
              <a:t>, 1953 she appeared on the cover of Time magazine on one of her many state visits to the United </a:t>
            </a:r>
            <a:r>
              <a:rPr lang="en-US" sz="800" dirty="0" smtClean="0"/>
              <a:t>States. </a:t>
            </a:r>
            <a:endParaRPr lang="en-US" sz="800" dirty="0"/>
          </a:p>
          <a:p>
            <a:r>
              <a:rPr lang="en-US" sz="800" dirty="0"/>
              <a:t> </a:t>
            </a:r>
          </a:p>
          <a:p>
            <a:r>
              <a:rPr lang="en-US" sz="800" dirty="0"/>
              <a:t>Her son and daughter who accompanied her to </a:t>
            </a:r>
            <a:r>
              <a:rPr lang="en-US" sz="800" dirty="0" err="1"/>
              <a:t>EB</a:t>
            </a:r>
            <a:r>
              <a:rPr lang="en-US" sz="800" dirty="0"/>
              <a:t> Groton shipyard later became King Constantine II of Greece and her daughter Queen Sophie of </a:t>
            </a:r>
            <a:r>
              <a:rPr lang="en-US" sz="800" dirty="0" smtClean="0"/>
              <a:t>Spain. A </a:t>
            </a:r>
            <a:r>
              <a:rPr lang="en-US" sz="800" dirty="0"/>
              <a:t>truly Royal family visited us that day so long ago.</a:t>
            </a:r>
          </a:p>
        </p:txBody>
      </p:sp>
      <p:sp>
        <p:nvSpPr>
          <p:cNvPr id="4" name="Rectangle 3"/>
          <p:cNvSpPr/>
          <p:nvPr/>
        </p:nvSpPr>
        <p:spPr>
          <a:xfrm>
            <a:off x="533400" y="1591478"/>
            <a:ext cx="7620000" cy="215444"/>
          </a:xfrm>
          <a:prstGeom prst="rect">
            <a:avLst/>
          </a:prstGeom>
        </p:spPr>
        <p:txBody>
          <a:bodyPr wrap="square">
            <a:spAutoFit/>
          </a:bodyPr>
          <a:lstStyle/>
          <a:p>
            <a:r>
              <a:rPr lang="en-US" sz="800" i="1" dirty="0" smtClean="0"/>
              <a:t>Contributed by Bob McClung</a:t>
            </a:r>
            <a:endParaRPr lang="en-US" sz="800" i="1" dirty="0"/>
          </a:p>
        </p:txBody>
      </p:sp>
      <p:sp>
        <p:nvSpPr>
          <p:cNvPr id="53" name="Rectangle 52"/>
          <p:cNvSpPr/>
          <p:nvPr/>
        </p:nvSpPr>
        <p:spPr>
          <a:xfrm>
            <a:off x="3162300" y="2012950"/>
            <a:ext cx="2362200" cy="338554"/>
          </a:xfrm>
          <a:prstGeom prst="rect">
            <a:avLst/>
          </a:prstGeom>
        </p:spPr>
        <p:txBody>
          <a:bodyPr wrap="square">
            <a:spAutoFit/>
          </a:bodyPr>
          <a:lstStyle/>
          <a:p>
            <a:pPr algn="ctr"/>
            <a:r>
              <a:rPr lang="en-US" sz="800" i="1" dirty="0"/>
              <a:t>Originally printed from “The Scope” When Royalty visited the Shipyard : From the </a:t>
            </a:r>
            <a:r>
              <a:rPr lang="en-US" sz="800" i="1" dirty="0" smtClean="0"/>
              <a:t>Nov. 20</a:t>
            </a:r>
            <a:r>
              <a:rPr lang="en-US" sz="800" i="1" dirty="0"/>
              <a:t>, 1958 edition</a:t>
            </a:r>
          </a:p>
        </p:txBody>
      </p:sp>
      <p:grpSp>
        <p:nvGrpSpPr>
          <p:cNvPr id="31" name="Group 30"/>
          <p:cNvGrpSpPr/>
          <p:nvPr/>
        </p:nvGrpSpPr>
        <p:grpSpPr>
          <a:xfrm>
            <a:off x="12641584" y="5928360"/>
            <a:ext cx="2895600" cy="2758440"/>
            <a:chOff x="12679680" y="5928360"/>
            <a:chExt cx="2895600" cy="2758440"/>
          </a:xfrm>
        </p:grpSpPr>
        <p:sp>
          <p:nvSpPr>
            <p:cNvPr id="68" name="Rectangle 67"/>
            <p:cNvSpPr/>
            <p:nvPr/>
          </p:nvSpPr>
          <p:spPr>
            <a:xfrm>
              <a:off x="12679680" y="6455420"/>
              <a:ext cx="2895600" cy="2231380"/>
            </a:xfrm>
            <a:prstGeom prst="rect">
              <a:avLst/>
            </a:prstGeom>
            <a:gradFill>
              <a:gsLst>
                <a:gs pos="0">
                  <a:schemeClr val="accent3">
                    <a:lumMod val="60000"/>
                    <a:lumOff val="40000"/>
                  </a:schemeClr>
                </a:gs>
                <a:gs pos="35000">
                  <a:schemeClr val="accent3">
                    <a:lumMod val="40000"/>
                    <a:lumOff val="60000"/>
                  </a:schemeClr>
                </a:gs>
                <a:gs pos="100000">
                  <a:schemeClr val="accent3">
                    <a:lumMod val="20000"/>
                    <a:lumOff val="80000"/>
                  </a:schemeClr>
                </a:gs>
              </a:gsLst>
            </a:gradFill>
            <a:ln>
              <a:noFill/>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wrap="square" lIns="91440" tIns="0" rIns="91440" bIns="0" rtlCol="0">
              <a:spAutoFit/>
            </a:bodyPr>
            <a:lstStyle/>
            <a:p>
              <a:endParaRPr lang="en-US" sz="1200" b="1" dirty="0" smtClean="0">
                <a:solidFill>
                  <a:schemeClr val="dk1"/>
                </a:solidFill>
              </a:endParaRPr>
            </a:p>
            <a:p>
              <a:r>
                <a:rPr lang="en-US" sz="1300" b="1" dirty="0" smtClean="0">
                  <a:solidFill>
                    <a:schemeClr val="dk1"/>
                  </a:solidFill>
                </a:rPr>
                <a:t>DONNY’S </a:t>
              </a:r>
              <a:r>
                <a:rPr lang="en-US" sz="1300" b="1" dirty="0">
                  <a:solidFill>
                    <a:schemeClr val="dk1"/>
                  </a:solidFill>
                </a:rPr>
                <a:t>CRACK CHICKEN DIP</a:t>
              </a:r>
              <a:r>
                <a:rPr lang="en-US" sz="1100" dirty="0">
                  <a:solidFill>
                    <a:schemeClr val="dk1"/>
                  </a:solidFill>
                </a:rPr>
                <a:t>	</a:t>
              </a:r>
            </a:p>
            <a:p>
              <a:r>
                <a:rPr lang="en-US" sz="1100" dirty="0">
                  <a:solidFill>
                    <a:schemeClr val="dk1"/>
                  </a:solidFill>
                </a:rPr>
                <a:t>2 cans (12.5 </a:t>
              </a:r>
              <a:r>
                <a:rPr lang="en-US" sz="1100" dirty="0" err="1">
                  <a:solidFill>
                    <a:schemeClr val="dk1"/>
                  </a:solidFill>
                </a:rPr>
                <a:t>oz</a:t>
              </a:r>
              <a:r>
                <a:rPr lang="en-US" sz="1100">
                  <a:solidFill>
                    <a:schemeClr val="dk1"/>
                  </a:solidFill>
                </a:rPr>
                <a:t>) </a:t>
              </a:r>
              <a:r>
                <a:rPr lang="en-US" sz="1100" smtClean="0">
                  <a:solidFill>
                    <a:schemeClr val="dk1"/>
                  </a:solidFill>
                </a:rPr>
                <a:t>Chicken (Tyson </a:t>
              </a:r>
              <a:r>
                <a:rPr lang="en-US" sz="1100" dirty="0">
                  <a:solidFill>
                    <a:schemeClr val="dk1"/>
                  </a:solidFill>
                </a:rPr>
                <a:t>etc.)</a:t>
              </a:r>
            </a:p>
            <a:p>
              <a:r>
                <a:rPr lang="en-US" sz="1100" dirty="0">
                  <a:solidFill>
                    <a:schemeClr val="dk1"/>
                  </a:solidFill>
                </a:rPr>
                <a:t>½ cup Ranch Dressing</a:t>
              </a:r>
            </a:p>
            <a:p>
              <a:r>
                <a:rPr lang="en-US" sz="1100" dirty="0">
                  <a:solidFill>
                    <a:schemeClr val="dk1"/>
                  </a:solidFill>
                </a:rPr>
                <a:t>½ cup Franks Red Hot sauce(to taste)</a:t>
              </a:r>
            </a:p>
            <a:p>
              <a:r>
                <a:rPr lang="en-US" sz="1100" dirty="0" err="1" smtClean="0">
                  <a:solidFill>
                    <a:schemeClr val="dk1"/>
                  </a:solidFill>
                </a:rPr>
                <a:t>8oz</a:t>
              </a:r>
              <a:r>
                <a:rPr lang="en-US" sz="1100" dirty="0" smtClean="0">
                  <a:solidFill>
                    <a:schemeClr val="dk1"/>
                  </a:solidFill>
                </a:rPr>
                <a:t>. pkg. cream </a:t>
              </a:r>
              <a:r>
                <a:rPr lang="en-US" sz="1100" dirty="0">
                  <a:solidFill>
                    <a:schemeClr val="dk1"/>
                  </a:solidFill>
                </a:rPr>
                <a:t>cheese</a:t>
              </a:r>
            </a:p>
            <a:p>
              <a:r>
                <a:rPr lang="en-US" sz="1100" dirty="0">
                  <a:solidFill>
                    <a:schemeClr val="dk1"/>
                  </a:solidFill>
                </a:rPr>
                <a:t>1/2 cup Bleu cheese crumbled</a:t>
              </a:r>
            </a:p>
            <a:p>
              <a:r>
                <a:rPr lang="en-US" sz="1100" dirty="0">
                  <a:solidFill>
                    <a:schemeClr val="dk1"/>
                  </a:solidFill>
                </a:rPr>
                <a:t>Note: This normally comes in </a:t>
              </a:r>
              <a:r>
                <a:rPr lang="en-US" sz="1100" dirty="0" err="1" smtClean="0">
                  <a:solidFill>
                    <a:schemeClr val="dk1"/>
                  </a:solidFill>
                </a:rPr>
                <a:t>5oz</a:t>
              </a:r>
              <a:r>
                <a:rPr lang="en-US" sz="1100" dirty="0" smtClean="0">
                  <a:solidFill>
                    <a:schemeClr val="dk1"/>
                  </a:solidFill>
                </a:rPr>
                <a:t>. containers</a:t>
              </a:r>
              <a:r>
                <a:rPr lang="en-US" sz="1100" dirty="0">
                  <a:solidFill>
                    <a:schemeClr val="dk1"/>
                  </a:solidFill>
                </a:rPr>
                <a:t>; Just use two (close enough)</a:t>
              </a:r>
            </a:p>
            <a:p>
              <a:r>
                <a:rPr lang="en-US" sz="1100" dirty="0">
                  <a:solidFill>
                    <a:schemeClr val="dk1"/>
                  </a:solidFill>
                </a:rPr>
                <a:t>Crockpot heat on low </a:t>
              </a:r>
              <a:r>
                <a:rPr lang="en-US" sz="1100" dirty="0" smtClean="0">
                  <a:solidFill>
                    <a:schemeClr val="dk1"/>
                  </a:solidFill>
                </a:rPr>
                <a:t>1 </a:t>
              </a:r>
              <a:r>
                <a:rPr lang="en-US" sz="1100" dirty="0">
                  <a:solidFill>
                    <a:schemeClr val="dk1"/>
                  </a:solidFill>
                </a:rPr>
                <a:t>to 2 </a:t>
              </a:r>
              <a:r>
                <a:rPr lang="en-US" sz="1100" dirty="0" err="1">
                  <a:solidFill>
                    <a:schemeClr val="dk1"/>
                  </a:solidFill>
                </a:rPr>
                <a:t>hrs</a:t>
              </a:r>
              <a:r>
                <a:rPr lang="en-US" sz="1100" dirty="0">
                  <a:solidFill>
                    <a:schemeClr val="dk1"/>
                  </a:solidFill>
                </a:rPr>
                <a:t> (casserole dish 350 degrees 20-30 </a:t>
              </a:r>
              <a:r>
                <a:rPr lang="en-US" sz="1100" dirty="0" err="1">
                  <a:solidFill>
                    <a:schemeClr val="dk1"/>
                  </a:solidFill>
                </a:rPr>
                <a:t>mins</a:t>
              </a:r>
              <a:r>
                <a:rPr lang="en-US" sz="1100" dirty="0">
                  <a:solidFill>
                    <a:schemeClr val="dk1"/>
                  </a:solidFill>
                </a:rPr>
                <a:t> or warm in pan on stove top</a:t>
              </a:r>
              <a:r>
                <a:rPr lang="en-US" sz="1100" dirty="0" smtClean="0">
                  <a:solidFill>
                    <a:schemeClr val="dk1"/>
                  </a:solidFill>
                </a:rPr>
                <a:t>).  </a:t>
              </a:r>
              <a:r>
                <a:rPr lang="en-US" sz="1100" dirty="0">
                  <a:solidFill>
                    <a:schemeClr val="dk1"/>
                  </a:solidFill>
                </a:rPr>
                <a:t>Serve with crackers or </a:t>
              </a:r>
              <a:r>
                <a:rPr lang="en-US" sz="1100" dirty="0" err="1">
                  <a:solidFill>
                    <a:schemeClr val="dk1"/>
                  </a:solidFill>
                </a:rPr>
                <a:t>tortia</a:t>
              </a:r>
              <a:r>
                <a:rPr lang="en-US" sz="1100" dirty="0">
                  <a:solidFill>
                    <a:schemeClr val="dk1"/>
                  </a:solidFill>
                </a:rPr>
                <a:t> chips</a:t>
              </a:r>
              <a:r>
                <a:rPr lang="en-US" sz="1100" dirty="0" smtClean="0">
                  <a:solidFill>
                    <a:schemeClr val="dk1"/>
                  </a:solidFill>
                </a:rPr>
                <a:t>.</a:t>
              </a:r>
            </a:p>
            <a:p>
              <a:endParaRPr lang="en-US" sz="1100" dirty="0">
                <a:solidFill>
                  <a:schemeClr val="dk1"/>
                </a:solidFill>
              </a:endParaRPr>
            </a:p>
          </p:txBody>
        </p:sp>
        <p:grpSp>
          <p:nvGrpSpPr>
            <p:cNvPr id="30" name="Group 29"/>
            <p:cNvGrpSpPr/>
            <p:nvPr/>
          </p:nvGrpSpPr>
          <p:grpSpPr>
            <a:xfrm>
              <a:off x="12802616" y="5928360"/>
              <a:ext cx="2615184" cy="553998"/>
              <a:chOff x="12802616" y="5943600"/>
              <a:chExt cx="2615184" cy="553998"/>
            </a:xfrm>
          </p:grpSpPr>
          <p:sp>
            <p:nvSpPr>
              <p:cNvPr id="69" name="TextBox 68"/>
              <p:cNvSpPr txBox="1"/>
              <p:nvPr/>
            </p:nvSpPr>
            <p:spPr>
              <a:xfrm>
                <a:off x="12802616" y="6199003"/>
                <a:ext cx="2615184" cy="153888"/>
              </a:xfrm>
              <a:prstGeom prst="rect">
                <a:avLst/>
              </a:prstGeom>
              <a:gradFill>
                <a:gsLst>
                  <a:gs pos="0">
                    <a:schemeClr val="accent3">
                      <a:lumMod val="60000"/>
                      <a:lumOff val="40000"/>
                    </a:schemeClr>
                  </a:gs>
                  <a:gs pos="35000">
                    <a:schemeClr val="accent3">
                      <a:lumMod val="40000"/>
                      <a:lumOff val="60000"/>
                    </a:schemeClr>
                  </a:gs>
                  <a:gs pos="100000">
                    <a:schemeClr val="accent3">
                      <a:lumMod val="20000"/>
                      <a:lumOff val="80000"/>
                    </a:schemeClr>
                  </a:gs>
                </a:gsLst>
              </a:gradFill>
              <a:ln>
                <a:noFill/>
              </a:ln>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wrap="square" lIns="91440" tIns="0" rIns="91440" bIns="0" rtlCol="0">
                <a:spAutoFit/>
              </a:bodyPr>
              <a:lstStyle/>
              <a:p>
                <a:endParaRPr lang="en-US" sz="1000" dirty="0"/>
              </a:p>
            </p:txBody>
          </p:sp>
          <p:sp>
            <p:nvSpPr>
              <p:cNvPr id="70" name="Rectangle 69"/>
              <p:cNvSpPr/>
              <p:nvPr/>
            </p:nvSpPr>
            <p:spPr>
              <a:xfrm>
                <a:off x="13068240" y="5943600"/>
                <a:ext cx="2042547" cy="553998"/>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r>
                  <a:rPr lang="en-US" sz="3000" b="1" dirty="0" smtClean="0">
                    <a:ln w="10541" cmpd="sng">
                      <a:solidFill>
                        <a:schemeClr val="tx1"/>
                      </a:solidFill>
                      <a:prstDash val="solid"/>
                    </a:ln>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5400000" scaled="1"/>
                      <a:tileRect/>
                    </a:gradFill>
                    <a:effectLst>
                      <a:reflection blurRad="6350" stA="50000" endA="300" endPos="50000" dist="29997" dir="5400000" sy="-100000" algn="bl" rotWithShape="0"/>
                    </a:effectLst>
                    <a:latin typeface="Arial Black" pitchFamily="34" charset="0"/>
                  </a:rPr>
                  <a:t>RECIPES</a:t>
                </a:r>
                <a:endParaRPr lang="en-US" sz="3000" b="1" dirty="0">
                  <a:ln w="10541" cmpd="sng">
                    <a:solidFill>
                      <a:schemeClr val="tx1"/>
                    </a:solidFill>
                    <a:prstDash val="solid"/>
                  </a:ln>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5400000" scaled="1"/>
                    <a:tileRect/>
                  </a:gradFill>
                  <a:effectLst>
                    <a:reflection blurRad="6350" stA="50000" endA="300" endPos="50000" dist="29997" dir="5400000" sy="-100000" algn="bl" rotWithShape="0"/>
                  </a:effectLst>
                  <a:latin typeface="Arial Black" pitchFamily="34" charset="0"/>
                </a:endParaRPr>
              </a:p>
            </p:txBody>
          </p:sp>
        </p:grpSp>
      </p:grpSp>
      <p:sp>
        <p:nvSpPr>
          <p:cNvPr id="71" name="Rectangle 70"/>
          <p:cNvSpPr/>
          <p:nvPr/>
        </p:nvSpPr>
        <p:spPr>
          <a:xfrm rot="16200000">
            <a:off x="14317821" y="7213079"/>
            <a:ext cx="2761288" cy="338554"/>
          </a:xfrm>
          <a:prstGeom prst="rect">
            <a:avLst/>
          </a:prstGeom>
        </p:spPr>
        <p:txBody>
          <a:bodyPr wrap="square">
            <a:spAutoFit/>
          </a:bodyPr>
          <a:lstStyle/>
          <a:p>
            <a:r>
              <a:rPr lang="en-US" sz="800" i="1" dirty="0">
                <a:solidFill>
                  <a:schemeClr val="dk1"/>
                </a:solidFill>
              </a:rPr>
              <a:t>Submitted by </a:t>
            </a:r>
            <a:r>
              <a:rPr lang="en-US" sz="800" i="1" err="1">
                <a:solidFill>
                  <a:schemeClr val="dk1"/>
                </a:solidFill>
              </a:rPr>
              <a:t>Dorinda</a:t>
            </a:r>
            <a:r>
              <a:rPr lang="en-US" sz="800" i="1">
                <a:solidFill>
                  <a:schemeClr val="dk1"/>
                </a:solidFill>
              </a:rPr>
              <a:t> </a:t>
            </a:r>
            <a:r>
              <a:rPr lang="en-US" sz="800" i="1" smtClean="0">
                <a:solidFill>
                  <a:schemeClr val="dk1"/>
                </a:solidFill>
              </a:rPr>
              <a:t>Eiden. </a:t>
            </a:r>
            <a:r>
              <a:rPr lang="en-US" sz="800" i="1" dirty="0" smtClean="0">
                <a:solidFill>
                  <a:schemeClr val="dk1"/>
                </a:solidFill>
              </a:rPr>
              <a:t/>
            </a:r>
            <a:br>
              <a:rPr lang="en-US" sz="800" i="1" dirty="0" smtClean="0">
                <a:solidFill>
                  <a:schemeClr val="dk1"/>
                </a:solidFill>
              </a:rPr>
            </a:br>
            <a:r>
              <a:rPr lang="en-US" sz="800" i="1" dirty="0" smtClean="0">
                <a:solidFill>
                  <a:schemeClr val="dk1"/>
                </a:solidFill>
              </a:rPr>
              <a:t>Extracted from </a:t>
            </a:r>
            <a:r>
              <a:rPr lang="en-US" sz="800" i="1" dirty="0">
                <a:solidFill>
                  <a:schemeClr val="dk1"/>
                </a:solidFill>
              </a:rPr>
              <a:t>COOKS.COM</a:t>
            </a:r>
          </a:p>
        </p:txBody>
      </p:sp>
      <p:pic>
        <p:nvPicPr>
          <p:cNvPr id="17" name="Picture 4" descr="C:\Users\cmauro\Desktop\SOUNDINGS\New folder\Logos\LUPA.gif"/>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8455660" y="8927194"/>
            <a:ext cx="856373" cy="958848"/>
          </a:xfrm>
          <a:prstGeom prst="rect">
            <a:avLst/>
          </a:prstGeom>
          <a:noFill/>
          <a:ln w="6350">
            <a:solidFill>
              <a:schemeClr val="tx1"/>
            </a:solidFill>
          </a:ln>
          <a:extLst>
            <a:ext uri="{909E8E84-426E-40DD-AFC4-6F175D3DCCD1}">
              <a14:hiddenFill xmlns="" xmlns:a14="http://schemas.microsoft.com/office/drawing/2010/main">
                <a:solidFill>
                  <a:srgbClr val="FFFFFF"/>
                </a:solidFill>
              </a14:hiddenFill>
            </a:ext>
          </a:extLst>
        </p:spPr>
      </p:pic>
      <p:sp>
        <p:nvSpPr>
          <p:cNvPr id="35" name="TextBox 34"/>
          <p:cNvSpPr txBox="1"/>
          <p:nvPr/>
        </p:nvSpPr>
        <p:spPr>
          <a:xfrm>
            <a:off x="8441146" y="1457095"/>
            <a:ext cx="3417026" cy="276999"/>
          </a:xfrm>
          <a:prstGeom prst="rect">
            <a:avLst/>
          </a:prstGeom>
          <a:noFill/>
        </p:spPr>
        <p:txBody>
          <a:bodyPr wrap="square" rtlCol="0">
            <a:spAutoFit/>
          </a:bodyPr>
          <a:lstStyle/>
          <a:p>
            <a:pPr algn="ctr"/>
            <a:r>
              <a:rPr lang="en-US" sz="1200" b="1" dirty="0" smtClean="0"/>
              <a:t>35 </a:t>
            </a:r>
            <a:r>
              <a:rPr lang="en-US" sz="1200" b="1" dirty="0"/>
              <a:t>REASONS TO THANK A </a:t>
            </a:r>
            <a:r>
              <a:rPr lang="en-US" sz="1200" b="1" dirty="0" smtClean="0"/>
              <a:t>UNION</a:t>
            </a:r>
            <a:endParaRPr lang="en-US" sz="1200" b="1" dirty="0"/>
          </a:p>
        </p:txBody>
      </p:sp>
      <p:graphicFrame>
        <p:nvGraphicFramePr>
          <p:cNvPr id="39" name="Object 38"/>
          <p:cNvGraphicFramePr>
            <a:graphicFrameLocks noChangeAspect="1"/>
          </p:cNvGraphicFramePr>
          <p:nvPr>
            <p:extLst>
              <p:ext uri="{D42A27DB-BD31-4B8C-83A1-F6EECF244321}">
                <p14:modId xmlns="" xmlns:p14="http://schemas.microsoft.com/office/powerpoint/2010/main" val="2985230782"/>
              </p:ext>
            </p:extLst>
          </p:nvPr>
        </p:nvGraphicFramePr>
        <p:xfrm>
          <a:off x="8302172" y="1828800"/>
          <a:ext cx="3848100" cy="4597400"/>
        </p:xfrm>
        <a:graphic>
          <a:graphicData uri="http://schemas.openxmlformats.org/presentationml/2006/ole">
            <p:oleObj spid="_x0000_s2278" name="Document" r:id="rId11" imgW="3908384" imgH="4661768" progId="Word.Document.12">
              <p:embed/>
            </p:oleObj>
          </a:graphicData>
        </a:graphic>
      </p:graphicFrame>
      <p:sp>
        <p:nvSpPr>
          <p:cNvPr id="73" name="TextBox 72"/>
          <p:cNvSpPr txBox="1"/>
          <p:nvPr/>
        </p:nvSpPr>
        <p:spPr>
          <a:xfrm>
            <a:off x="8269696" y="1662342"/>
            <a:ext cx="3417026" cy="215444"/>
          </a:xfrm>
          <a:prstGeom prst="rect">
            <a:avLst/>
          </a:prstGeom>
          <a:noFill/>
        </p:spPr>
        <p:txBody>
          <a:bodyPr wrap="square" rtlCol="0">
            <a:spAutoFit/>
          </a:bodyPr>
          <a:lstStyle/>
          <a:p>
            <a:r>
              <a:rPr lang="en-US" sz="800" i="1" dirty="0" smtClean="0"/>
              <a:t>Contributed by </a:t>
            </a:r>
            <a:r>
              <a:rPr lang="en-US" sz="800" i="1" dirty="0"/>
              <a:t>Donna D’Amico</a:t>
            </a:r>
          </a:p>
        </p:txBody>
      </p:sp>
      <p:pic>
        <p:nvPicPr>
          <p:cNvPr id="5" name="Picture 4"/>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1169701" y="381000"/>
            <a:ext cx="7055011" cy="836652"/>
          </a:xfrm>
          <a:prstGeom prst="rect">
            <a:avLst/>
          </a:prstGeom>
        </p:spPr>
      </p:pic>
      <p:grpSp>
        <p:nvGrpSpPr>
          <p:cNvPr id="14" name="Group 13"/>
          <p:cNvGrpSpPr/>
          <p:nvPr/>
        </p:nvGrpSpPr>
        <p:grpSpPr>
          <a:xfrm>
            <a:off x="8397053" y="7541359"/>
            <a:ext cx="3660327" cy="25301"/>
            <a:chOff x="8333553" y="7010400"/>
            <a:chExt cx="3660327" cy="25301"/>
          </a:xfrm>
        </p:grpSpPr>
        <p:cxnSp>
          <p:nvCxnSpPr>
            <p:cNvPr id="61" name="Straight Connector 60"/>
            <p:cNvCxnSpPr/>
            <p:nvPr/>
          </p:nvCxnSpPr>
          <p:spPr>
            <a:xfrm>
              <a:off x="8333553" y="7010400"/>
              <a:ext cx="3629847"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64" name="Straight Connector 63"/>
            <p:cNvCxnSpPr/>
            <p:nvPr/>
          </p:nvCxnSpPr>
          <p:spPr>
            <a:xfrm>
              <a:off x="8364033" y="7035701"/>
              <a:ext cx="3629847" cy="0"/>
            </a:xfrm>
            <a:prstGeom prst="line">
              <a:avLst/>
            </a:prstGeom>
            <a:ln>
              <a:solidFill>
                <a:schemeClr val="bg1">
                  <a:lumMod val="75000"/>
                </a:schemeClr>
              </a:solidFill>
            </a:ln>
            <a:effectLst/>
          </p:spPr>
          <p:style>
            <a:lnRef idx="2">
              <a:schemeClr val="dk1"/>
            </a:lnRef>
            <a:fillRef idx="0">
              <a:schemeClr val="dk1"/>
            </a:fillRef>
            <a:effectRef idx="1">
              <a:schemeClr val="dk1"/>
            </a:effectRef>
            <a:fontRef idx="minor">
              <a:schemeClr val="tx1"/>
            </a:fontRef>
          </p:style>
        </p:cxnSp>
      </p:grpSp>
      <p:grpSp>
        <p:nvGrpSpPr>
          <p:cNvPr id="15" name="Group 14"/>
          <p:cNvGrpSpPr/>
          <p:nvPr/>
        </p:nvGrpSpPr>
        <p:grpSpPr>
          <a:xfrm>
            <a:off x="8397053" y="6418778"/>
            <a:ext cx="3660327" cy="25301"/>
            <a:chOff x="8333553" y="6215479"/>
            <a:chExt cx="3660327" cy="25301"/>
          </a:xfrm>
        </p:grpSpPr>
        <p:cxnSp>
          <p:nvCxnSpPr>
            <p:cNvPr id="75" name="Straight Connector 74"/>
            <p:cNvCxnSpPr/>
            <p:nvPr/>
          </p:nvCxnSpPr>
          <p:spPr>
            <a:xfrm>
              <a:off x="8333553" y="6215479"/>
              <a:ext cx="3629847" cy="0"/>
            </a:xfrm>
            <a:prstGeom prst="line">
              <a:avLst/>
            </a:prstGeom>
            <a:effectLst/>
          </p:spPr>
          <p:style>
            <a:lnRef idx="2">
              <a:schemeClr val="dk1"/>
            </a:lnRef>
            <a:fillRef idx="0">
              <a:schemeClr val="dk1"/>
            </a:fillRef>
            <a:effectRef idx="1">
              <a:schemeClr val="dk1"/>
            </a:effectRef>
            <a:fontRef idx="minor">
              <a:schemeClr val="tx1"/>
            </a:fontRef>
          </p:style>
        </p:cxnSp>
        <p:cxnSp>
          <p:nvCxnSpPr>
            <p:cNvPr id="65" name="Straight Connector 64"/>
            <p:cNvCxnSpPr/>
            <p:nvPr/>
          </p:nvCxnSpPr>
          <p:spPr>
            <a:xfrm>
              <a:off x="8364033" y="6240780"/>
              <a:ext cx="3629847" cy="0"/>
            </a:xfrm>
            <a:prstGeom prst="line">
              <a:avLst/>
            </a:prstGeom>
            <a:ln>
              <a:solidFill>
                <a:schemeClr val="bg1">
                  <a:lumMod val="75000"/>
                </a:schemeClr>
              </a:solidFill>
            </a:ln>
            <a:effectLst/>
          </p:spPr>
          <p:style>
            <a:lnRef idx="2">
              <a:schemeClr val="dk1"/>
            </a:lnRef>
            <a:fillRef idx="0">
              <a:schemeClr val="dk1"/>
            </a:fillRef>
            <a:effectRef idx="1">
              <a:schemeClr val="dk1"/>
            </a:effectRef>
            <a:fontRef idx="minor">
              <a:schemeClr val="tx1"/>
            </a:fontRef>
          </p:style>
        </p:cxnSp>
      </p:grpSp>
      <p:sp>
        <p:nvSpPr>
          <p:cNvPr id="20" name="TextBox 19"/>
          <p:cNvSpPr txBox="1"/>
          <p:nvPr/>
        </p:nvSpPr>
        <p:spPr>
          <a:xfrm>
            <a:off x="12405255" y="4635321"/>
            <a:ext cx="3467520" cy="1354217"/>
          </a:xfrm>
          <a:prstGeom prst="rect">
            <a:avLst/>
          </a:prstGeom>
          <a:noFill/>
        </p:spPr>
        <p:txBody>
          <a:bodyPr wrap="square" rtlCol="0">
            <a:spAutoFit/>
          </a:bodyPr>
          <a:lstStyle/>
          <a:p>
            <a:r>
              <a:rPr lang="en-US" sz="1100" b="1" dirty="0">
                <a:solidFill>
                  <a:schemeClr val="tx2">
                    <a:lumMod val="75000"/>
                  </a:schemeClr>
                </a:solidFill>
              </a:rPr>
              <a:t>Definition of solidarity (n)</a:t>
            </a:r>
          </a:p>
          <a:p>
            <a:r>
              <a:rPr lang="en-US" sz="1100" b="1" dirty="0" err="1" smtClean="0">
                <a:solidFill>
                  <a:schemeClr val="tx2">
                    <a:lumMod val="75000"/>
                  </a:schemeClr>
                </a:solidFill>
              </a:rPr>
              <a:t>sol·i·dar·i·ty</a:t>
            </a:r>
            <a:r>
              <a:rPr lang="en-US" sz="1100" b="1" dirty="0" smtClean="0">
                <a:solidFill>
                  <a:schemeClr val="tx2">
                    <a:lumMod val="75000"/>
                  </a:schemeClr>
                </a:solidFill>
              </a:rPr>
              <a:t> </a:t>
            </a:r>
            <a:r>
              <a:rPr lang="en-US" sz="1100" dirty="0">
                <a:solidFill>
                  <a:schemeClr val="tx2">
                    <a:lumMod val="75000"/>
                  </a:schemeClr>
                </a:solidFill>
              </a:rPr>
              <a:t> [ </a:t>
            </a:r>
            <a:r>
              <a:rPr lang="en-US" sz="1100" dirty="0" err="1">
                <a:solidFill>
                  <a:schemeClr val="tx2">
                    <a:lumMod val="75000"/>
                  </a:schemeClr>
                </a:solidFill>
              </a:rPr>
              <a:t>sòllə</a:t>
            </a:r>
            <a:r>
              <a:rPr lang="en-US" sz="1100" dirty="0">
                <a:solidFill>
                  <a:schemeClr val="tx2">
                    <a:lumMod val="75000"/>
                  </a:schemeClr>
                </a:solidFill>
              </a:rPr>
              <a:t> </a:t>
            </a:r>
            <a:r>
              <a:rPr lang="en-US" sz="1100" dirty="0" err="1">
                <a:solidFill>
                  <a:schemeClr val="tx2">
                    <a:lumMod val="75000"/>
                  </a:schemeClr>
                </a:solidFill>
              </a:rPr>
              <a:t>dárrətee</a:t>
            </a:r>
            <a:r>
              <a:rPr lang="en-US" sz="1100" dirty="0">
                <a:solidFill>
                  <a:schemeClr val="tx2">
                    <a:lumMod val="75000"/>
                  </a:schemeClr>
                </a:solidFill>
              </a:rPr>
              <a:t> ]   </a:t>
            </a:r>
          </a:p>
          <a:p>
            <a:r>
              <a:rPr lang="en-US" sz="1000" dirty="0">
                <a:solidFill>
                  <a:schemeClr val="tx2">
                    <a:lumMod val="75000"/>
                  </a:schemeClr>
                </a:solidFill>
              </a:rPr>
              <a:t>mutual agreement and support: harmony of interests and responsibilities among individuals in a group, especially as manifested in unanimous support and collective action for </a:t>
            </a:r>
            <a:r>
              <a:rPr lang="en-US" sz="1000" dirty="0" smtClean="0">
                <a:solidFill>
                  <a:schemeClr val="tx2">
                    <a:lumMod val="75000"/>
                  </a:schemeClr>
                </a:solidFill>
              </a:rPr>
              <a:t>something.</a:t>
            </a:r>
            <a:endParaRPr lang="en-US" sz="1000" dirty="0">
              <a:solidFill>
                <a:schemeClr val="tx2">
                  <a:lumMod val="75000"/>
                </a:schemeClr>
              </a:solidFill>
            </a:endParaRPr>
          </a:p>
          <a:p>
            <a:r>
              <a:rPr lang="en-US" sz="1000" i="1" dirty="0">
                <a:solidFill>
                  <a:schemeClr val="tx2">
                    <a:lumMod val="75000"/>
                  </a:schemeClr>
                </a:solidFill>
              </a:rPr>
              <a:t>Synonyms: unity, harmony, cohesion, team spirit, commonality, camaraderie, esprit de corps, </a:t>
            </a:r>
            <a:r>
              <a:rPr lang="en-US" sz="1000" i="1" dirty="0" smtClean="0">
                <a:solidFill>
                  <a:schemeClr val="tx2">
                    <a:lumMod val="75000"/>
                  </a:schemeClr>
                </a:solidFill>
              </a:rPr>
              <a:t>unanimity</a:t>
            </a:r>
            <a:endParaRPr lang="en-US" sz="1000" i="1" dirty="0">
              <a:solidFill>
                <a:schemeClr val="tx2">
                  <a:lumMod val="75000"/>
                </a:schemeClr>
              </a:solidFill>
            </a:endParaRPr>
          </a:p>
        </p:txBody>
      </p:sp>
      <p:sp>
        <p:nvSpPr>
          <p:cNvPr id="8" name="TextBox 7"/>
          <p:cNvSpPr txBox="1"/>
          <p:nvPr/>
        </p:nvSpPr>
        <p:spPr>
          <a:xfrm>
            <a:off x="588634" y="6921500"/>
            <a:ext cx="3754766" cy="2970044"/>
          </a:xfrm>
          <a:prstGeom prst="rect">
            <a:avLst/>
          </a:prstGeom>
          <a:noFill/>
        </p:spPr>
        <p:txBody>
          <a:bodyPr wrap="square" rtlCol="0">
            <a:spAutoFit/>
          </a:bodyPr>
          <a:lstStyle/>
          <a:p>
            <a:r>
              <a:rPr lang="en-US" sz="1100" dirty="0"/>
              <a:t>Union membership and union density (the percentage of the wage and salary workforce belonging to unions) both fell in 2012. Despite the assault on public sector bargaining rights, the decline in density was slightly greater (in percentage terms) in the private sector, where just 6.6% of the workforce is unionized. More than half of U.S. union members work in federal, state and local government</a:t>
            </a:r>
            <a:r>
              <a:rPr lang="en-US" sz="1100" dirty="0" smtClean="0"/>
              <a:t>.</a:t>
            </a:r>
          </a:p>
          <a:p>
            <a:endParaRPr lang="en-US" sz="1100" dirty="0"/>
          </a:p>
          <a:p>
            <a:r>
              <a:rPr lang="en-US" sz="1100" dirty="0"/>
              <a:t>Median weekly earnings for union members are 27 percent higher than the median for nonmembers. For African-Americans and women, the impact of union membership on weekly pay is even greater. </a:t>
            </a:r>
            <a:endParaRPr lang="en-US" sz="1100" dirty="0" smtClean="0"/>
          </a:p>
          <a:p>
            <a:endParaRPr lang="en-US" sz="1100" dirty="0"/>
          </a:p>
          <a:p>
            <a:r>
              <a:rPr lang="en-US" sz="1100" dirty="0"/>
              <a:t>The full Bureau of Labor Statistics report can be found at: </a:t>
            </a:r>
          </a:p>
          <a:p>
            <a:r>
              <a:rPr lang="en-US" sz="1100" dirty="0"/>
              <a:t>http://stats.bls.gov/news.release/pdf/union2.pdf </a:t>
            </a:r>
          </a:p>
          <a:p>
            <a:r>
              <a:rPr lang="en-US" sz="1100" dirty="0"/>
              <a:t>Next release: union membership data for 2013 will be released early in 2014. </a:t>
            </a:r>
          </a:p>
        </p:txBody>
      </p:sp>
      <p:sp>
        <p:nvSpPr>
          <p:cNvPr id="29" name="TextBox 28"/>
          <p:cNvSpPr txBox="1"/>
          <p:nvPr/>
        </p:nvSpPr>
        <p:spPr>
          <a:xfrm>
            <a:off x="410733" y="6248400"/>
            <a:ext cx="4048590" cy="446276"/>
          </a:xfrm>
          <a:prstGeom prst="rect">
            <a:avLst/>
          </a:prstGeom>
          <a:noFill/>
        </p:spPr>
        <p:txBody>
          <a:bodyPr wrap="square" rtlCol="0">
            <a:spAutoFit/>
          </a:bodyPr>
          <a:lstStyle/>
          <a:p>
            <a:pPr algn="ctr"/>
            <a:r>
              <a:rPr lang="en-US" sz="2300" b="1" dirty="0" smtClean="0"/>
              <a:t>UNION </a:t>
            </a:r>
            <a:r>
              <a:rPr lang="en-US" sz="2300" b="1" dirty="0" err="1" smtClean="0"/>
              <a:t>vs</a:t>
            </a:r>
            <a:r>
              <a:rPr lang="en-US" sz="2300" b="1" dirty="0" smtClean="0"/>
              <a:t> NON-UNION STATS</a:t>
            </a:r>
            <a:endParaRPr lang="en-US" sz="2300" b="1" dirty="0"/>
          </a:p>
        </p:txBody>
      </p:sp>
      <p:sp>
        <p:nvSpPr>
          <p:cNvPr id="34" name="Rectangle 33"/>
          <p:cNvSpPr/>
          <p:nvPr/>
        </p:nvSpPr>
        <p:spPr>
          <a:xfrm>
            <a:off x="619416" y="6591300"/>
            <a:ext cx="1588897" cy="461665"/>
          </a:xfrm>
          <a:prstGeom prst="rect">
            <a:avLst/>
          </a:prstGeom>
        </p:spPr>
        <p:txBody>
          <a:bodyPr wrap="none">
            <a:spAutoFit/>
          </a:bodyPr>
          <a:lstStyle/>
          <a:p>
            <a:r>
              <a:rPr lang="en-US" sz="800" i="1" dirty="0" smtClean="0"/>
              <a:t>Taken from the UAW.org Website</a:t>
            </a:r>
          </a:p>
          <a:p>
            <a:r>
              <a:rPr lang="en-US" sz="800" i="1" dirty="0"/>
              <a:t>January 2013</a:t>
            </a:r>
          </a:p>
          <a:p>
            <a:r>
              <a:rPr lang="en-US" sz="800" i="1" dirty="0" smtClean="0"/>
              <a:t> </a:t>
            </a:r>
            <a:endParaRPr lang="en-US" sz="800" i="1" dirty="0"/>
          </a:p>
        </p:txBody>
      </p:sp>
      <p:cxnSp>
        <p:nvCxnSpPr>
          <p:cNvPr id="93" name="Straight Connector 92"/>
          <p:cNvCxnSpPr/>
          <p:nvPr/>
        </p:nvCxnSpPr>
        <p:spPr>
          <a:xfrm>
            <a:off x="616749" y="6096000"/>
            <a:ext cx="7360580" cy="0"/>
          </a:xfrm>
          <a:prstGeom prst="line">
            <a:avLst/>
          </a:prstGeom>
          <a:ln w="88900" cap="rnd" cmpd="thickThi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2191" name="Picture 143"/>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4343399" y="6183763"/>
            <a:ext cx="3733801" cy="37196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596114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71" name="Group 70"/>
          <p:cNvGrpSpPr/>
          <p:nvPr/>
        </p:nvGrpSpPr>
        <p:grpSpPr>
          <a:xfrm>
            <a:off x="330200" y="274320"/>
            <a:ext cx="15782925" cy="950883"/>
            <a:chOff x="330200" y="274320"/>
            <a:chExt cx="15782925" cy="950883"/>
          </a:xfrm>
        </p:grpSpPr>
        <p:sp>
          <p:nvSpPr>
            <p:cNvPr id="91" name="Rectangle 90"/>
            <p:cNvSpPr/>
            <p:nvPr/>
          </p:nvSpPr>
          <p:spPr>
            <a:xfrm>
              <a:off x="330200" y="274320"/>
              <a:ext cx="15773400" cy="9508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Picture 9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55439" y="387003"/>
              <a:ext cx="7055011" cy="836652"/>
            </a:xfrm>
            <a:prstGeom prst="rect">
              <a:avLst/>
            </a:prstGeom>
          </p:spPr>
        </p:pic>
        <p:pic>
          <p:nvPicPr>
            <p:cNvPr id="96" name="Picture 9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04568" y="380653"/>
              <a:ext cx="7108557" cy="843002"/>
            </a:xfrm>
            <a:prstGeom prst="rect">
              <a:avLst/>
            </a:prstGeom>
          </p:spPr>
        </p:pic>
      </p:grpSp>
      <p:grpSp>
        <p:nvGrpSpPr>
          <p:cNvPr id="11" name="Group 10"/>
          <p:cNvGrpSpPr/>
          <p:nvPr/>
        </p:nvGrpSpPr>
        <p:grpSpPr>
          <a:xfrm>
            <a:off x="12246792" y="7924800"/>
            <a:ext cx="3684905" cy="1981200"/>
            <a:chOff x="12277272" y="7970080"/>
            <a:chExt cx="3684905" cy="1981200"/>
          </a:xfrm>
        </p:grpSpPr>
        <p:sp>
          <p:nvSpPr>
            <p:cNvPr id="90" name="Text Box 2"/>
            <p:cNvSpPr txBox="1">
              <a:spLocks noChangeArrowheads="1"/>
            </p:cNvSpPr>
            <p:nvPr/>
          </p:nvSpPr>
          <p:spPr bwMode="auto">
            <a:xfrm>
              <a:off x="12277272" y="7977137"/>
              <a:ext cx="3625019" cy="1974143"/>
            </a:xfrm>
            <a:prstGeom prst="rect">
              <a:avLst/>
            </a:prstGeom>
            <a:solidFill>
              <a:schemeClr val="accent3">
                <a:lumMod val="40000"/>
                <a:lumOff val="60000"/>
              </a:schemeClr>
            </a:solidFill>
            <a:ln w="76200" cmpd="thickThin">
              <a:noFill/>
              <a:miter lim="800000"/>
              <a:headEnd/>
              <a:tailEnd/>
            </a:ln>
            <a:extLst/>
          </p:spPr>
          <p:txBody>
            <a:bodyPr rot="0" vert="horz" wrap="square" lIns="228600" tIns="91440" rIns="0" bIns="91440" anchor="ctr" anchorCtr="0" upright="1">
              <a:noAutofit/>
            </a:bodyPr>
            <a:lstStyle/>
            <a:p>
              <a:pPr marL="0" marR="0">
                <a:lnSpc>
                  <a:spcPct val="115000"/>
                </a:lnSpc>
                <a:spcBef>
                  <a:spcPts val="0"/>
                </a:spcBef>
              </a:pPr>
              <a:endParaRPr lang="en-US" sz="800" dirty="0">
                <a:solidFill>
                  <a:srgbClr val="FF0000"/>
                </a:solidFill>
                <a:effectLst/>
                <a:latin typeface="Arial" pitchFamily="34" charset="0"/>
                <a:ea typeface="Calibri"/>
                <a:cs typeface="Arial" pitchFamily="34" charset="0"/>
              </a:endParaRPr>
            </a:p>
          </p:txBody>
        </p:sp>
        <p:pic>
          <p:nvPicPr>
            <p:cNvPr id="92"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2337158" y="8045657"/>
              <a:ext cx="1078039" cy="185961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93" name="TextBox 92"/>
            <p:cNvSpPr txBox="1"/>
            <p:nvPr/>
          </p:nvSpPr>
          <p:spPr>
            <a:xfrm>
              <a:off x="13403957" y="8220037"/>
              <a:ext cx="2541071" cy="1731243"/>
            </a:xfrm>
            <a:prstGeom prst="rect">
              <a:avLst/>
            </a:prstGeom>
            <a:noFill/>
          </p:spPr>
          <p:txBody>
            <a:bodyPr wrap="square" rtlCol="0">
              <a:spAutoFit/>
            </a:bodyPr>
            <a:lstStyle/>
            <a:p>
              <a:r>
                <a:rPr lang="en-US" sz="1050" b="1" i="1" dirty="0" smtClean="0"/>
                <a:t>The Walter and May Reuther UAW Family Education Center</a:t>
              </a:r>
              <a:r>
                <a:rPr lang="en-US" sz="1050" b="1" dirty="0" smtClean="0"/>
                <a:t>, </a:t>
              </a:r>
              <a:r>
                <a:rPr lang="en-US" sz="1050" b="1" i="1" dirty="0" smtClean="0"/>
                <a:t>Black Lake, Onaway MI</a:t>
              </a:r>
            </a:p>
            <a:p>
              <a:r>
                <a:rPr lang="en-US" sz="1050" dirty="0" smtClean="0"/>
                <a:t>offers </a:t>
              </a:r>
              <a:r>
                <a:rPr lang="en-US" sz="1050" dirty="0"/>
                <a:t>a Family Scholarship Program to our members and their </a:t>
              </a:r>
              <a:r>
                <a:rPr lang="en-US" sz="1050" dirty="0" smtClean="0"/>
                <a:t>family.  Program information is provided on the following UAW </a:t>
              </a:r>
              <a:r>
                <a:rPr lang="en-US" sz="1050" dirty="0"/>
                <a:t>web site: </a:t>
              </a:r>
              <a:endParaRPr lang="en-US" sz="1050" dirty="0" smtClean="0"/>
            </a:p>
            <a:p>
              <a:r>
                <a:rPr lang="en-US" sz="1050" dirty="0" smtClean="0"/>
                <a:t>Http</a:t>
              </a:r>
              <a:r>
                <a:rPr lang="en-US" sz="1050" dirty="0"/>
                <a:t>://</a:t>
              </a:r>
              <a:r>
                <a:rPr lang="en-US" sz="1050" dirty="0" smtClean="0"/>
                <a:t>uaw1268.org/black-lake-summer-scholorship.html</a:t>
              </a:r>
              <a:r>
                <a:rPr lang="en-US" sz="1050" dirty="0"/>
                <a:t>. </a:t>
              </a:r>
              <a:r>
                <a:rPr lang="en-US" sz="1050" dirty="0" smtClean="0"/>
                <a:t/>
              </a:r>
              <a:br>
                <a:rPr lang="en-US" sz="1050" dirty="0" smtClean="0"/>
              </a:br>
              <a:endParaRPr lang="en-US" sz="600" dirty="0"/>
            </a:p>
            <a:p>
              <a:r>
                <a:rPr lang="en-US" sz="850" i="1" dirty="0" smtClean="0"/>
                <a:t>Provided </a:t>
              </a:r>
              <a:r>
                <a:rPr lang="en-US" sz="850" i="1" dirty="0"/>
                <a:t>by the UAW web site</a:t>
              </a:r>
              <a:r>
                <a:rPr lang="en-US" sz="850" i="1" dirty="0" smtClean="0"/>
                <a:t>.</a:t>
              </a:r>
              <a:endParaRPr lang="en-US" sz="1050" dirty="0" smtClean="0"/>
            </a:p>
            <a:p>
              <a:endParaRPr lang="en-US" sz="800" dirty="0"/>
            </a:p>
          </p:txBody>
        </p:sp>
        <p:sp>
          <p:nvSpPr>
            <p:cNvPr id="94" name="TextBox 93"/>
            <p:cNvSpPr txBox="1"/>
            <p:nvPr/>
          </p:nvSpPr>
          <p:spPr>
            <a:xfrm>
              <a:off x="13336452" y="7970080"/>
              <a:ext cx="2625725" cy="276999"/>
            </a:xfrm>
            <a:prstGeom prst="rect">
              <a:avLst/>
            </a:prstGeom>
            <a:noFill/>
          </p:spPr>
          <p:txBody>
            <a:bodyPr wrap="square" rtlCol="0">
              <a:spAutoFit/>
            </a:bodyPr>
            <a:lstStyle/>
            <a:p>
              <a:pPr algn="ctr"/>
              <a:r>
                <a:rPr lang="en-US" sz="1200" b="1" dirty="0"/>
                <a:t>INTERESTED IN A </a:t>
              </a:r>
              <a:r>
                <a:rPr lang="en-US" sz="1200" b="1" dirty="0" smtClean="0"/>
                <a:t>FAMILY GET </a:t>
              </a:r>
              <a:r>
                <a:rPr lang="en-US" sz="1200" b="1" dirty="0"/>
                <a:t>AWAY</a:t>
              </a:r>
              <a:r>
                <a:rPr lang="en-US" sz="1200" b="1" dirty="0" smtClean="0"/>
                <a:t>?</a:t>
              </a:r>
              <a:endParaRPr lang="en-US" sz="1200" dirty="0"/>
            </a:p>
          </p:txBody>
        </p:sp>
      </p:grpSp>
      <p:grpSp>
        <p:nvGrpSpPr>
          <p:cNvPr id="46" name="Group 45"/>
          <p:cNvGrpSpPr/>
          <p:nvPr/>
        </p:nvGrpSpPr>
        <p:grpSpPr>
          <a:xfrm>
            <a:off x="228600" y="9874250"/>
            <a:ext cx="16230600" cy="641350"/>
            <a:chOff x="228600" y="9874250"/>
            <a:chExt cx="16230600" cy="641350"/>
          </a:xfrm>
        </p:grpSpPr>
        <p:pic>
          <p:nvPicPr>
            <p:cNvPr id="72" name="Picture 7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pic>
          <p:nvPicPr>
            <p:cNvPr id="73" name="Picture 3" descr="C:\Users\cmauro\Desktop\SOUNDINGS\2012\Images\2010-Logo-bottom.gi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74" name="Picture 3" descr="C:\Users\cmauro\Desktop\SOUNDINGS\2012\Images\2010-Logo-bottom.gif"/>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163003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75" name="Group 74"/>
          <p:cNvGrpSpPr/>
          <p:nvPr/>
        </p:nvGrpSpPr>
        <p:grpSpPr>
          <a:xfrm>
            <a:off x="139698" y="63500"/>
            <a:ext cx="16154402" cy="10668000"/>
            <a:chOff x="139698" y="63500"/>
            <a:chExt cx="16154402" cy="10668000"/>
          </a:xfrm>
        </p:grpSpPr>
        <p:grpSp>
          <p:nvGrpSpPr>
            <p:cNvPr id="76" name="Group 75"/>
            <p:cNvGrpSpPr/>
            <p:nvPr/>
          </p:nvGrpSpPr>
          <p:grpSpPr>
            <a:xfrm>
              <a:off x="139698" y="66673"/>
              <a:ext cx="317502" cy="10664827"/>
              <a:chOff x="139698" y="66673"/>
              <a:chExt cx="317502" cy="10664827"/>
            </a:xfrm>
          </p:grpSpPr>
          <p:grpSp>
            <p:nvGrpSpPr>
              <p:cNvPr id="84" name="Group 83"/>
              <p:cNvGrpSpPr/>
              <p:nvPr/>
            </p:nvGrpSpPr>
            <p:grpSpPr>
              <a:xfrm>
                <a:off x="152400" y="66673"/>
                <a:ext cx="304800" cy="304802"/>
                <a:chOff x="152400" y="66673"/>
                <a:chExt cx="304800" cy="304802"/>
              </a:xfrm>
            </p:grpSpPr>
            <p:cxnSp>
              <p:nvCxnSpPr>
                <p:cNvPr id="88" name="Straight Connector 87"/>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Group 84"/>
              <p:cNvGrpSpPr/>
              <p:nvPr/>
            </p:nvGrpSpPr>
            <p:grpSpPr>
              <a:xfrm rot="16200000">
                <a:off x="139699" y="10426699"/>
                <a:ext cx="304800" cy="304802"/>
                <a:chOff x="152400" y="66673"/>
                <a:chExt cx="304800" cy="304802"/>
              </a:xfrm>
            </p:grpSpPr>
            <p:cxnSp>
              <p:nvCxnSpPr>
                <p:cNvPr id="86" name="Straight Connector 85"/>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7" name="Group 76"/>
            <p:cNvGrpSpPr/>
            <p:nvPr/>
          </p:nvGrpSpPr>
          <p:grpSpPr>
            <a:xfrm flipH="1">
              <a:off x="15976598" y="63500"/>
              <a:ext cx="317502" cy="10664827"/>
              <a:chOff x="139698" y="66673"/>
              <a:chExt cx="317502" cy="10664827"/>
            </a:xfrm>
          </p:grpSpPr>
          <p:grpSp>
            <p:nvGrpSpPr>
              <p:cNvPr id="78" name="Group 77"/>
              <p:cNvGrpSpPr/>
              <p:nvPr/>
            </p:nvGrpSpPr>
            <p:grpSpPr>
              <a:xfrm>
                <a:off x="152400" y="66673"/>
                <a:ext cx="304800" cy="304802"/>
                <a:chOff x="152400" y="66673"/>
                <a:chExt cx="304800" cy="304802"/>
              </a:xfrm>
            </p:grpSpPr>
            <p:cxnSp>
              <p:nvCxnSpPr>
                <p:cNvPr id="82" name="Straight Connector 81"/>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rot="16200000">
                <a:off x="139699" y="10426699"/>
                <a:ext cx="304800" cy="304802"/>
                <a:chOff x="152400" y="66673"/>
                <a:chExt cx="304800" cy="304802"/>
              </a:xfrm>
            </p:grpSpPr>
            <p:cxnSp>
              <p:nvCxnSpPr>
                <p:cNvPr id="80" name="Straight Connector 79"/>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36" name="TextBox 35"/>
          <p:cNvSpPr txBox="1"/>
          <p:nvPr/>
        </p:nvSpPr>
        <p:spPr>
          <a:xfrm>
            <a:off x="4724400"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a:t>
            </a:r>
            <a:fld id="{ABC5EC47-2C3C-41B7-9BFF-DE8BB0C7C009}" type="slidenum">
              <a:rPr lang="en-US" sz="1000" smtClean="0">
                <a:solidFill>
                  <a:schemeClr val="bg1"/>
                </a:solidFill>
                <a:latin typeface="Arial "/>
              </a:rPr>
              <a:pPr algn="r"/>
              <a:t>4</a:t>
            </a:fld>
            <a:endParaRPr lang="en-US" sz="1000" dirty="0">
              <a:solidFill>
                <a:schemeClr val="bg1"/>
              </a:solidFill>
              <a:latin typeface="Arial "/>
            </a:endParaRPr>
          </a:p>
        </p:txBody>
      </p:sp>
      <p:sp>
        <p:nvSpPr>
          <p:cNvPr id="37" name="TextBox 36"/>
          <p:cNvSpPr txBox="1"/>
          <p:nvPr/>
        </p:nvSpPr>
        <p:spPr>
          <a:xfrm>
            <a:off x="588635"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38" name="TextBox 37"/>
          <p:cNvSpPr txBox="1"/>
          <p:nvPr/>
        </p:nvSpPr>
        <p:spPr>
          <a:xfrm>
            <a:off x="12623800"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9</a:t>
            </a:r>
            <a:endParaRPr lang="en-US" sz="1000" dirty="0">
              <a:solidFill>
                <a:schemeClr val="bg1"/>
              </a:solidFill>
              <a:latin typeface="Arial "/>
            </a:endParaRPr>
          </a:p>
        </p:txBody>
      </p:sp>
      <p:sp>
        <p:nvSpPr>
          <p:cNvPr id="39" name="TextBox 38"/>
          <p:cNvSpPr txBox="1"/>
          <p:nvPr/>
        </p:nvSpPr>
        <p:spPr>
          <a:xfrm>
            <a:off x="8342500"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44" name="Rectangle 43"/>
          <p:cNvSpPr/>
          <p:nvPr/>
        </p:nvSpPr>
        <p:spPr>
          <a:xfrm>
            <a:off x="1743075" y="556260"/>
            <a:ext cx="3427092" cy="553998"/>
          </a:xfrm>
          <a:prstGeom prst="rect">
            <a:avLst/>
          </a:prstGeom>
          <a:noFill/>
        </p:spPr>
        <p:txBody>
          <a:bodyPr wrap="none" lIns="91440" tIns="45720" rIns="91440" bIns="45720">
            <a:spAutoFit/>
          </a:bodyPr>
          <a:lstStyle/>
          <a:p>
            <a:r>
              <a:rPr lang="en-US" sz="3000" b="1"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DEFENSE TALK</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2" name="Rectangle 1"/>
          <p:cNvSpPr/>
          <p:nvPr/>
        </p:nvSpPr>
        <p:spPr>
          <a:xfrm>
            <a:off x="438150" y="1190172"/>
            <a:ext cx="7791450" cy="738664"/>
          </a:xfrm>
          <a:prstGeom prst="rect">
            <a:avLst/>
          </a:prstGeom>
        </p:spPr>
        <p:txBody>
          <a:bodyPr wrap="square">
            <a:spAutoFit/>
          </a:bodyPr>
          <a:lstStyle/>
          <a:p>
            <a:r>
              <a:rPr lang="en-US" sz="2100" b="1" dirty="0"/>
              <a:t>Courtney applauds passage of </a:t>
            </a:r>
            <a:r>
              <a:rPr lang="en-US" sz="2100" b="1" dirty="0" err="1"/>
              <a:t>FY13</a:t>
            </a:r>
            <a:r>
              <a:rPr lang="en-US" sz="2100" b="1" dirty="0"/>
              <a:t> National Defense Authorization Act as victory for Connecticut manufacturers</a:t>
            </a:r>
          </a:p>
        </p:txBody>
      </p:sp>
      <p:sp>
        <p:nvSpPr>
          <p:cNvPr id="55" name="Rectangle 54"/>
          <p:cNvSpPr/>
          <p:nvPr/>
        </p:nvSpPr>
        <p:spPr>
          <a:xfrm>
            <a:off x="2997200" y="4742997"/>
            <a:ext cx="2542921" cy="2246769"/>
          </a:xfrm>
          <a:prstGeom prst="rect">
            <a:avLst/>
          </a:prstGeom>
        </p:spPr>
        <p:txBody>
          <a:bodyPr wrap="square" numCol="1" spcCol="182880">
            <a:spAutoFit/>
          </a:bodyPr>
          <a:lstStyle/>
          <a:p>
            <a:r>
              <a:rPr lang="en-US" sz="1000" dirty="0" smtClean="0"/>
              <a:t>maintaining </a:t>
            </a:r>
            <a:r>
              <a:rPr lang="en-US" sz="1000" dirty="0"/>
              <a:t>a stable 10 boat, 2-a-year production rate through </a:t>
            </a:r>
            <a:r>
              <a:rPr lang="en-US" sz="1000" dirty="0" smtClean="0"/>
              <a:t>2018. The </a:t>
            </a:r>
            <a:r>
              <a:rPr lang="en-US" sz="1000" dirty="0"/>
              <a:t>bill also permits the Navy to use incremental funding for Virginia class submarines to be procured during fiscal years 2013 through 2018 if the secretary determines that such an approach would permit the Navy to procure an </a:t>
            </a:r>
            <a:r>
              <a:rPr lang="en-US" sz="1000" dirty="0" smtClean="0"/>
              <a:t>additional</a:t>
            </a:r>
            <a:r>
              <a:rPr lang="en-US" sz="1000" dirty="0"/>
              <a:t> Virginia class submarine in FY 2014 and intends to use the funding for </a:t>
            </a:r>
            <a:r>
              <a:rPr lang="en-US" sz="1000" dirty="0" smtClean="0"/>
              <a:t>that purpose.</a:t>
            </a:r>
          </a:p>
          <a:p>
            <a:r>
              <a:rPr lang="en-US" sz="1000" dirty="0"/>
              <a:t> </a:t>
            </a:r>
            <a:r>
              <a:rPr lang="en-US" sz="1000" dirty="0" smtClean="0"/>
              <a:t>  </a:t>
            </a:r>
            <a:r>
              <a:rPr lang="en-US" sz="1000" b="1" dirty="0" smtClean="0"/>
              <a:t>Development </a:t>
            </a:r>
            <a:r>
              <a:rPr lang="en-US" sz="1000" b="1" dirty="0"/>
              <a:t>of the replacement Ohio-Class </a:t>
            </a:r>
            <a:r>
              <a:rPr lang="en-US" sz="1000" b="1" dirty="0" err="1"/>
              <a:t>SSBN</a:t>
            </a:r>
            <a:r>
              <a:rPr lang="en-US" sz="1000" b="1" dirty="0"/>
              <a:t>.</a:t>
            </a:r>
            <a:r>
              <a:rPr lang="en-US" sz="1000" dirty="0"/>
              <a:t> The bill authorizes $565 million for the Ohio Replacement Program, </a:t>
            </a:r>
            <a:r>
              <a:rPr lang="en-US" sz="1000" dirty="0" smtClean="0"/>
              <a:t>which </a:t>
            </a:r>
            <a:r>
              <a:rPr lang="en-US" sz="1000" dirty="0"/>
              <a:t>will develop the replacement of the </a:t>
            </a:r>
            <a:r>
              <a:rPr lang="en-US" sz="1000" dirty="0" smtClean="0"/>
              <a:t>current</a:t>
            </a:r>
            <a:endParaRPr lang="en-US" sz="1000" dirty="0"/>
          </a:p>
        </p:txBody>
      </p:sp>
      <p:sp>
        <p:nvSpPr>
          <p:cNvPr id="41" name="Rectangle 40"/>
          <p:cNvSpPr/>
          <p:nvPr/>
        </p:nvSpPr>
        <p:spPr>
          <a:xfrm>
            <a:off x="514349" y="1847397"/>
            <a:ext cx="2368551" cy="5170646"/>
          </a:xfrm>
          <a:prstGeom prst="rect">
            <a:avLst/>
          </a:prstGeom>
        </p:spPr>
        <p:txBody>
          <a:bodyPr wrap="square" numCol="1" spcCol="182880">
            <a:spAutoFit/>
          </a:bodyPr>
          <a:lstStyle/>
          <a:p>
            <a:r>
              <a:rPr lang="en-US" sz="1000" b="1" dirty="0" smtClean="0"/>
              <a:t>WASHINGTON</a:t>
            </a:r>
            <a:r>
              <a:rPr lang="en-US" sz="1000" b="1" dirty="0"/>
              <a:t>, DC – </a:t>
            </a:r>
            <a:r>
              <a:rPr lang="en-US" sz="1000" dirty="0"/>
              <a:t>Congressman Joe Courtney and the House of </a:t>
            </a:r>
            <a:r>
              <a:rPr lang="en-US" sz="1000" dirty="0" err="1" smtClean="0"/>
              <a:t>Representa-tives</a:t>
            </a:r>
            <a:r>
              <a:rPr lang="en-US" sz="1000" dirty="0" smtClean="0"/>
              <a:t> </a:t>
            </a:r>
            <a:r>
              <a:rPr lang="en-US" sz="1000" dirty="0"/>
              <a:t>today passed the </a:t>
            </a:r>
            <a:r>
              <a:rPr lang="en-US" sz="1000" dirty="0" err="1"/>
              <a:t>FY13</a:t>
            </a:r>
            <a:r>
              <a:rPr lang="en-US" sz="1000" dirty="0"/>
              <a:t> National Defense Authorization Act (</a:t>
            </a:r>
            <a:r>
              <a:rPr lang="en-US" sz="1000" dirty="0" err="1"/>
              <a:t>NDAA</a:t>
            </a:r>
            <a:r>
              <a:rPr lang="en-US" sz="1000" dirty="0"/>
              <a:t>), bolstering eastern Connecticut’s </a:t>
            </a:r>
            <a:r>
              <a:rPr lang="en-US" sz="1000" dirty="0" err="1" smtClean="0"/>
              <a:t>indus</a:t>
            </a:r>
            <a:r>
              <a:rPr lang="en-US" sz="1000" dirty="0" smtClean="0"/>
              <a:t>-trial base. The </a:t>
            </a:r>
            <a:r>
              <a:rPr lang="en-US" sz="1000" dirty="0"/>
              <a:t>bill includes measures drafted by </a:t>
            </a:r>
            <a:r>
              <a:rPr lang="en-US" sz="1000" dirty="0" smtClean="0"/>
              <a:t>Rep. Courtney </a:t>
            </a:r>
            <a:r>
              <a:rPr lang="en-US" sz="1000" dirty="0"/>
              <a:t>as a member of the House Armed Services </a:t>
            </a:r>
            <a:r>
              <a:rPr lang="en-US" sz="1000" dirty="0" smtClean="0"/>
              <a:t>Sub-committee </a:t>
            </a:r>
            <a:r>
              <a:rPr lang="en-US" sz="1000" dirty="0"/>
              <a:t>on </a:t>
            </a:r>
            <a:r>
              <a:rPr lang="en-US" sz="1000" dirty="0" err="1"/>
              <a:t>Seapower</a:t>
            </a:r>
            <a:r>
              <a:rPr lang="en-US" sz="1000" dirty="0"/>
              <a:t> and Expeditionary </a:t>
            </a:r>
            <a:r>
              <a:rPr lang="en-US" sz="1000" dirty="0" smtClean="0"/>
              <a:t>Forces–and </a:t>
            </a:r>
            <a:r>
              <a:rPr lang="en-US" sz="1000" dirty="0"/>
              <a:t>supported by the bipartisan </a:t>
            </a:r>
            <a:r>
              <a:rPr lang="en-US" sz="1000" dirty="0" smtClean="0"/>
              <a:t>Congressional Ship-building </a:t>
            </a:r>
            <a:r>
              <a:rPr lang="en-US" sz="1000" dirty="0"/>
              <a:t>Caucus </a:t>
            </a:r>
            <a:r>
              <a:rPr lang="en-US" sz="1000" dirty="0" smtClean="0"/>
              <a:t> to </a:t>
            </a:r>
            <a:r>
              <a:rPr lang="en-US" sz="1000" dirty="0"/>
              <a:t>ensure </a:t>
            </a:r>
            <a:r>
              <a:rPr lang="en-US" sz="1000" dirty="0" smtClean="0"/>
              <a:t>steady </a:t>
            </a:r>
            <a:r>
              <a:rPr lang="en-US" sz="1000" dirty="0"/>
              <a:t>submarine </a:t>
            </a:r>
            <a:r>
              <a:rPr lang="en-US" sz="1000" dirty="0" smtClean="0"/>
              <a:t>production </a:t>
            </a:r>
            <a:r>
              <a:rPr lang="en-US" sz="1000" dirty="0"/>
              <a:t>in 2014, and authorizes </a:t>
            </a:r>
            <a:r>
              <a:rPr lang="en-US" sz="1000" dirty="0" smtClean="0"/>
              <a:t>up </a:t>
            </a:r>
            <a:r>
              <a:rPr lang="en-US" sz="1000" dirty="0"/>
              <a:t>to 10 Virginia Class Submarines </a:t>
            </a:r>
            <a:r>
              <a:rPr lang="en-US" sz="1000" dirty="0" smtClean="0"/>
              <a:t>as </a:t>
            </a:r>
            <a:r>
              <a:rPr lang="en-US" sz="1000" dirty="0"/>
              <a:t>part of the Block IV multi-year </a:t>
            </a:r>
            <a:r>
              <a:rPr lang="en-US" sz="1000" dirty="0" smtClean="0"/>
              <a:t>contract </a:t>
            </a:r>
            <a:r>
              <a:rPr lang="en-US" sz="1000" dirty="0"/>
              <a:t>for </a:t>
            </a:r>
            <a:r>
              <a:rPr lang="en-US" sz="1000" dirty="0" smtClean="0"/>
              <a:t>2014-2018. </a:t>
            </a:r>
            <a:endParaRPr lang="en-US" sz="1000" dirty="0"/>
          </a:p>
          <a:p>
            <a:r>
              <a:rPr lang="en-US" sz="1000" dirty="0" smtClean="0"/>
              <a:t>   The </a:t>
            </a:r>
            <a:r>
              <a:rPr lang="en-US" sz="1000" dirty="0"/>
              <a:t>NDAA sets the federal budget </a:t>
            </a:r>
            <a:endParaRPr lang="en-US" sz="1000" dirty="0" smtClean="0"/>
          </a:p>
          <a:p>
            <a:r>
              <a:rPr lang="en-US" sz="1000" dirty="0" smtClean="0"/>
              <a:t>for </a:t>
            </a:r>
            <a:r>
              <a:rPr lang="en-US" sz="1000" dirty="0"/>
              <a:t>the Department of Defense for </a:t>
            </a:r>
            <a:endParaRPr lang="en-US" sz="1000" dirty="0" smtClean="0"/>
          </a:p>
          <a:p>
            <a:r>
              <a:rPr lang="en-US" sz="1000" dirty="0" smtClean="0"/>
              <a:t>the </a:t>
            </a:r>
            <a:r>
              <a:rPr lang="en-US" sz="1000" dirty="0"/>
              <a:t>fiscal year beginning on October </a:t>
            </a:r>
            <a:endParaRPr lang="en-US" sz="1000" dirty="0" smtClean="0"/>
          </a:p>
          <a:p>
            <a:r>
              <a:rPr lang="en-US" sz="1000" dirty="0" smtClean="0"/>
              <a:t>1</a:t>
            </a:r>
            <a:r>
              <a:rPr lang="en-US" sz="1000" dirty="0"/>
              <a:t>, </a:t>
            </a:r>
            <a:r>
              <a:rPr lang="en-US" sz="1000" dirty="0" smtClean="0"/>
              <a:t>2012. Two provisions from the bill are as follows:</a:t>
            </a:r>
          </a:p>
          <a:p>
            <a:r>
              <a:rPr lang="en-US" sz="1000" b="1" dirty="0" smtClean="0"/>
              <a:t>   Virginia Class Submarine.</a:t>
            </a:r>
            <a:r>
              <a:rPr lang="en-US" sz="1000" dirty="0" smtClean="0"/>
              <a:t> The NDAA</a:t>
            </a:r>
          </a:p>
          <a:p>
            <a:r>
              <a:rPr lang="en-US" sz="1000" dirty="0" smtClean="0"/>
              <a:t>authorizes $4.8 billion for the Virginia Class submarine program. This total includes $3.2 billion for two submarines in 2014, and $1.6 billion for advanced procurement of additional submarines. Of that total, $777.8 million is provided to restore a second 2014 submarine that was removed from the plan as part of the budget request.</a:t>
            </a:r>
          </a:p>
          <a:p>
            <a:r>
              <a:rPr lang="en-US" sz="1000" dirty="0"/>
              <a:t> </a:t>
            </a:r>
            <a:r>
              <a:rPr lang="en-US" sz="1000" dirty="0" smtClean="0"/>
              <a:t>  In </a:t>
            </a:r>
            <a:r>
              <a:rPr lang="en-US" sz="1000" dirty="0"/>
              <a:t>addition, the bill provides the navy with multiyear procurement </a:t>
            </a:r>
            <a:r>
              <a:rPr lang="en-US" sz="1000" dirty="0" smtClean="0"/>
              <a:t>authority </a:t>
            </a:r>
            <a:r>
              <a:rPr lang="en-US" sz="1000" dirty="0"/>
              <a:t>to enter into the next “block” of submarines, </a:t>
            </a:r>
          </a:p>
        </p:txBody>
      </p:sp>
      <p:sp>
        <p:nvSpPr>
          <p:cNvPr id="65" name="Rectangle 64"/>
          <p:cNvSpPr/>
          <p:nvPr/>
        </p:nvSpPr>
        <p:spPr>
          <a:xfrm>
            <a:off x="5711825" y="1847397"/>
            <a:ext cx="2402054" cy="4708981"/>
          </a:xfrm>
          <a:prstGeom prst="rect">
            <a:avLst/>
          </a:prstGeom>
        </p:spPr>
        <p:txBody>
          <a:bodyPr wrap="square" numCol="1" spcCol="182880">
            <a:spAutoFit/>
          </a:bodyPr>
          <a:lstStyle/>
          <a:p>
            <a:r>
              <a:rPr lang="en-US" sz="1000" dirty="0"/>
              <a:t>fleet </a:t>
            </a:r>
            <a:r>
              <a:rPr lang="en-US" sz="1000" dirty="0" smtClean="0"/>
              <a:t>of Ohio Class Submarines. These sub-marines are expected to begin construction in 2021, with significant research and development work at Electric Boat over the next several years.  In a statement released </a:t>
            </a:r>
            <a:r>
              <a:rPr lang="en-US" sz="1000" dirty="0"/>
              <a:t>shortly  after the vote, Congressman Courtney said that </a:t>
            </a:r>
          </a:p>
          <a:p>
            <a:r>
              <a:rPr lang="en-US" sz="1000" dirty="0" smtClean="0"/>
              <a:t>  </a:t>
            </a:r>
            <a:r>
              <a:rPr lang="en-US" sz="1000" b="1" dirty="0" smtClean="0"/>
              <a:t>"</a:t>
            </a:r>
            <a:r>
              <a:rPr lang="en-US" sz="1000" b="1" dirty="0"/>
              <a:t>Steady production of two submarines a year is not just good for Electric Boat; it also has a massive economic impact that</a:t>
            </a:r>
            <a:endParaRPr lang="en-US" sz="1000" dirty="0"/>
          </a:p>
          <a:p>
            <a:r>
              <a:rPr lang="en-US" sz="1000" b="1" dirty="0"/>
              <a:t>ripples across our state and our country." </a:t>
            </a:r>
            <a:r>
              <a:rPr lang="en-US" sz="1000" dirty="0"/>
              <a:t>He added:</a:t>
            </a:r>
            <a:r>
              <a:rPr lang="en-US" sz="1000" b="1" dirty="0"/>
              <a:t> "I am proud to have worked on a bipartisan basis to reverse a misguided decision to remove one of the 2014 submarines from the shipbuilding plan. Additional design work on the Ohio replacement program has already directly led to </a:t>
            </a:r>
            <a:r>
              <a:rPr lang="en-US" sz="1000" b="1" dirty="0" err="1"/>
              <a:t>EB's</a:t>
            </a:r>
            <a:r>
              <a:rPr lang="en-US" sz="1000" b="1" dirty="0"/>
              <a:t> expansion into Pfizer's New London complex, and fostered a hiring boom that is obvious on </a:t>
            </a:r>
            <a:r>
              <a:rPr lang="en-US" sz="1000" b="1" dirty="0" err="1"/>
              <a:t>EB's</a:t>
            </a:r>
            <a:r>
              <a:rPr lang="en-US" sz="1000" b="1" dirty="0"/>
              <a:t> online job  postings</a:t>
            </a:r>
            <a:r>
              <a:rPr lang="en-US" sz="1000" b="1" dirty="0" smtClean="0"/>
              <a:t>. </a:t>
            </a:r>
            <a:r>
              <a:rPr lang="en-US" sz="1000" b="1" dirty="0"/>
              <a:t>The new work already underway and the work bolstered by today's vote solidify those gains, providing security for our region's economy and for the men and women of </a:t>
            </a:r>
            <a:r>
              <a:rPr lang="en-US" sz="1000" b="1" dirty="0" err="1"/>
              <a:t>EB</a:t>
            </a:r>
            <a:r>
              <a:rPr lang="en-US" sz="1000" b="1" dirty="0"/>
              <a:t> who routinely complete submarines ahead of schedule and under budget</a:t>
            </a:r>
            <a:r>
              <a:rPr lang="en-US" sz="1000" b="1" dirty="0" smtClean="0"/>
              <a:t>.”</a:t>
            </a:r>
          </a:p>
          <a:p>
            <a:endParaRPr lang="en-US" sz="1000" b="1" dirty="0"/>
          </a:p>
          <a:p>
            <a:r>
              <a:rPr lang="en-US" sz="1000" i="1" dirty="0"/>
              <a:t>Article from Defensetalk.com</a:t>
            </a:r>
            <a:r>
              <a:rPr lang="en-US" sz="1000" b="1" dirty="0" smtClean="0"/>
              <a:t> </a:t>
            </a:r>
            <a:endParaRPr lang="en-US" sz="1000" dirty="0"/>
          </a:p>
        </p:txBody>
      </p:sp>
      <p:grpSp>
        <p:nvGrpSpPr>
          <p:cNvPr id="6" name="Group 5"/>
          <p:cNvGrpSpPr/>
          <p:nvPr/>
        </p:nvGrpSpPr>
        <p:grpSpPr>
          <a:xfrm>
            <a:off x="2835275" y="2018358"/>
            <a:ext cx="2895600" cy="2667000"/>
            <a:chOff x="2468880" y="3524441"/>
            <a:chExt cx="3733799" cy="2667000"/>
          </a:xfrm>
        </p:grpSpPr>
        <p:pic>
          <p:nvPicPr>
            <p:cNvPr id="2050" name="Picture 2" descr="File:OHIOSSGNCONVERSION.JPG">
              <a:hlinkClick r:id="rId7"/>
            </p:cNvPr>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2515474" y="3576730"/>
              <a:ext cx="3645364" cy="2374043"/>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2468880" y="3524441"/>
              <a:ext cx="3733799" cy="266700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549717" y="5975122"/>
              <a:ext cx="1410128" cy="215444"/>
            </a:xfrm>
            <a:prstGeom prst="rect">
              <a:avLst/>
            </a:prstGeom>
            <a:noFill/>
          </p:spPr>
          <p:txBody>
            <a:bodyPr wrap="none" rtlCol="0">
              <a:spAutoFit/>
            </a:bodyPr>
            <a:lstStyle/>
            <a:p>
              <a:r>
                <a:rPr lang="en-US" sz="800" dirty="0" smtClean="0"/>
                <a:t>USS OHIO  in dry dock</a:t>
              </a:r>
              <a:endParaRPr lang="en-US" sz="800" dirty="0"/>
            </a:p>
          </p:txBody>
        </p:sp>
      </p:grpSp>
      <p:pic>
        <p:nvPicPr>
          <p:cNvPr id="50" name="Picture 49" descr="C:\Users\recording secretary\Pictures\2013-02-07\IMG_1535.JPG"/>
          <p:cNvPicPr/>
          <p:nvPr/>
        </p:nvPicPr>
        <p:blipFill>
          <a:blip r:embed="rId9" cstate="print"/>
          <a:srcRect/>
          <a:stretch>
            <a:fillRect/>
          </a:stretch>
        </p:blipFill>
        <p:spPr bwMode="auto">
          <a:xfrm>
            <a:off x="8593027" y="1762806"/>
            <a:ext cx="1761722" cy="2348962"/>
          </a:xfrm>
          <a:prstGeom prst="rect">
            <a:avLst/>
          </a:prstGeom>
          <a:noFill/>
          <a:ln w="9525">
            <a:noFill/>
            <a:miter lim="800000"/>
            <a:headEnd/>
            <a:tailEnd/>
          </a:ln>
          <a:effectLst>
            <a:outerShdw blurRad="50800" dist="38100" algn="l" rotWithShape="0">
              <a:schemeClr val="tx1">
                <a:alpha val="40000"/>
              </a:schemeClr>
            </a:outerShdw>
          </a:effectLst>
        </p:spPr>
      </p:pic>
      <p:cxnSp>
        <p:nvCxnSpPr>
          <p:cNvPr id="52" name="Straight Connector 51"/>
          <p:cNvCxnSpPr/>
          <p:nvPr/>
        </p:nvCxnSpPr>
        <p:spPr>
          <a:xfrm flipV="1">
            <a:off x="12112618" y="2133600"/>
            <a:ext cx="0" cy="7186136"/>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rot="16200000">
            <a:off x="7715533" y="3295883"/>
            <a:ext cx="1544012" cy="246221"/>
          </a:xfrm>
          <a:prstGeom prst="rect">
            <a:avLst/>
          </a:prstGeom>
          <a:noFill/>
        </p:spPr>
        <p:txBody>
          <a:bodyPr wrap="none" rtlCol="0">
            <a:spAutoFit/>
          </a:bodyPr>
          <a:lstStyle/>
          <a:p>
            <a:r>
              <a:rPr lang="en-US" sz="1000" i="1" dirty="0" smtClean="0"/>
              <a:t>Photo courtesy of Pat Clay</a:t>
            </a:r>
            <a:endParaRPr lang="en-US" sz="1000" i="1" dirty="0"/>
          </a:p>
        </p:txBody>
      </p:sp>
      <p:grpSp>
        <p:nvGrpSpPr>
          <p:cNvPr id="40" name="Group 39"/>
          <p:cNvGrpSpPr/>
          <p:nvPr/>
        </p:nvGrpSpPr>
        <p:grpSpPr>
          <a:xfrm>
            <a:off x="12730830" y="3800204"/>
            <a:ext cx="2509847" cy="832918"/>
            <a:chOff x="4856213" y="7072832"/>
            <a:chExt cx="2509847" cy="832918"/>
          </a:xfrm>
        </p:grpSpPr>
        <p:sp>
          <p:nvSpPr>
            <p:cNvPr id="42" name="Rectangle 41"/>
            <p:cNvSpPr/>
            <p:nvPr/>
          </p:nvSpPr>
          <p:spPr>
            <a:xfrm>
              <a:off x="4856213" y="7072832"/>
              <a:ext cx="2494607" cy="769441"/>
            </a:xfrm>
            <a:prstGeom prst="rect">
              <a:avLst/>
            </a:prstGeom>
          </p:spPr>
          <p:txBody>
            <a:bodyPr>
              <a:spAutoFit/>
            </a:bodyPr>
            <a:lstStyle/>
            <a:p>
              <a:pPr algn="ctr"/>
              <a:r>
                <a:rPr lang="en-US" sz="1100" dirty="0"/>
                <a:t> </a:t>
              </a:r>
              <a:r>
                <a:rPr lang="en-US" sz="1100" dirty="0" smtClean="0"/>
                <a:t>“There </a:t>
              </a:r>
              <a:r>
                <a:rPr lang="en-US" sz="1100" dirty="0"/>
                <a:t>were many good experiences, such as traveling around the world on </a:t>
              </a:r>
              <a:r>
                <a:rPr lang="en-US" sz="1100" dirty="0" err="1" smtClean="0"/>
                <a:t>shipchecks</a:t>
              </a:r>
              <a:r>
                <a:rPr lang="en-US" sz="1100" dirty="0" smtClean="0"/>
                <a:t> </a:t>
              </a:r>
              <a:r>
                <a:rPr lang="en-US" sz="1100" dirty="0"/>
                <a:t>where we had fun and still got the job </a:t>
              </a:r>
              <a:r>
                <a:rPr lang="en-US" sz="1100" dirty="0" smtClean="0"/>
                <a:t>done. “</a:t>
              </a:r>
              <a:endParaRPr lang="en-US" sz="1100" dirty="0" smtClean="0">
                <a:latin typeface="Arial" pitchFamily="34" charset="0"/>
                <a:cs typeface="Arial" pitchFamily="34" charset="0"/>
              </a:endParaRPr>
            </a:p>
          </p:txBody>
        </p:sp>
        <p:cxnSp>
          <p:nvCxnSpPr>
            <p:cNvPr id="54" name="Straight Connector 53"/>
            <p:cNvCxnSpPr/>
            <p:nvPr/>
          </p:nvCxnSpPr>
          <p:spPr>
            <a:xfrm>
              <a:off x="4871453" y="7905750"/>
              <a:ext cx="2494607" cy="0"/>
            </a:xfrm>
            <a:prstGeom prst="line">
              <a:avLst/>
            </a:prstGeom>
            <a:ln w="19050" cap="rnd" cmpd="sng">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871453" y="7072832"/>
              <a:ext cx="2494607" cy="0"/>
            </a:xfrm>
            <a:prstGeom prst="line">
              <a:avLst/>
            </a:prstGeom>
            <a:ln w="19050" cap="rnd" cmpd="sng">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10440474" y="1790701"/>
            <a:ext cx="1522926" cy="2462213"/>
          </a:xfrm>
          <a:prstGeom prst="rect">
            <a:avLst/>
          </a:prstGeom>
          <a:noFill/>
        </p:spPr>
        <p:txBody>
          <a:bodyPr wrap="square" lIns="0" tIns="0" rIns="0" bIns="0" rtlCol="0">
            <a:spAutoFit/>
          </a:bodyPr>
          <a:lstStyle/>
          <a:p>
            <a:r>
              <a:rPr lang="en-US" sz="1000" dirty="0" smtClean="0"/>
              <a:t>    I would like to say it seems like yesterday when I started at EB  but it was over 40 years ago.  There have been many changes in both business and culture and many people have come </a:t>
            </a:r>
          </a:p>
          <a:p>
            <a:r>
              <a:rPr lang="en-US" sz="1000" dirty="0" smtClean="0"/>
              <a:t>and gone from all factions of </a:t>
            </a:r>
          </a:p>
          <a:p>
            <a:r>
              <a:rPr lang="en-US" sz="1000" dirty="0" smtClean="0"/>
              <a:t>employees, including union </a:t>
            </a:r>
          </a:p>
          <a:p>
            <a:r>
              <a:rPr lang="en-US" sz="1000" dirty="0" smtClean="0"/>
              <a:t>leaders and management.</a:t>
            </a:r>
          </a:p>
          <a:p>
            <a:r>
              <a:rPr lang="en-US" sz="1000" dirty="0" smtClean="0"/>
              <a:t>   I remember when I started </a:t>
            </a:r>
          </a:p>
          <a:p>
            <a:r>
              <a:rPr lang="en-US" sz="1000" dirty="0" smtClean="0"/>
              <a:t>working at EB as an Outside</a:t>
            </a:r>
          </a:p>
          <a:p>
            <a:r>
              <a:rPr lang="en-US" sz="1000" dirty="0" smtClean="0"/>
              <a:t> Electrician in the MTC, on the  overhaul of the USS Nautilus (571) and we were pulling cables out and</a:t>
            </a:r>
          </a:p>
        </p:txBody>
      </p:sp>
      <p:sp>
        <p:nvSpPr>
          <p:cNvPr id="59" name="TextBox 58"/>
          <p:cNvSpPr txBox="1"/>
          <p:nvPr/>
        </p:nvSpPr>
        <p:spPr>
          <a:xfrm>
            <a:off x="8535474" y="4207669"/>
            <a:ext cx="3351726" cy="5693866"/>
          </a:xfrm>
          <a:prstGeom prst="rect">
            <a:avLst/>
          </a:prstGeom>
          <a:noFill/>
        </p:spPr>
        <p:txBody>
          <a:bodyPr wrap="square" lIns="0" tIns="0" rIns="0" bIns="0" rtlCol="0">
            <a:spAutoFit/>
          </a:bodyPr>
          <a:lstStyle/>
          <a:p>
            <a:r>
              <a:rPr lang="en-US" sz="1000" dirty="0"/>
              <a:t>installing them back in while the boss </a:t>
            </a:r>
            <a:r>
              <a:rPr lang="en-US" sz="1000" dirty="0" smtClean="0"/>
              <a:t>was yelling at us as we fell over each other. The “Good Old Days” and we still got the job done.</a:t>
            </a:r>
          </a:p>
          <a:p>
            <a:r>
              <a:rPr lang="en-US" sz="1000" dirty="0" smtClean="0"/>
              <a:t>     Joining the Apprenticeship Program was a good move. </a:t>
            </a:r>
          </a:p>
          <a:p>
            <a:r>
              <a:rPr lang="en-US" sz="1000" dirty="0" smtClean="0"/>
              <a:t> First learning the basics of the tools of the trade in the shipyard and later moving up to Design and graduating from the State of CT Apprenticeship Program as a member of the MDA. There were no computers utilized to design and an integral part of getting the job done required much more personal communication skills. We all had to be diplomats as we were required to “layout” and design not only our discipline but the most recent views of all other </a:t>
            </a:r>
          </a:p>
          <a:p>
            <a:r>
              <a:rPr lang="en-US" sz="1000" dirty="0" smtClean="0"/>
              <a:t>disciplines with pencil and paper. This made regular daily visits in person throughout Design, a necessity. Most people actually knew each other by sight and who to go to for what they needed.</a:t>
            </a:r>
          </a:p>
          <a:p>
            <a:r>
              <a:rPr lang="en-US" sz="1000" dirty="0" smtClean="0"/>
              <a:t>     There were many good experiences, such as traveling around the world on </a:t>
            </a:r>
            <a:r>
              <a:rPr lang="en-US" sz="1000" dirty="0" err="1" smtClean="0"/>
              <a:t>shipchecks</a:t>
            </a:r>
            <a:r>
              <a:rPr lang="en-US" sz="1000" dirty="0" smtClean="0"/>
              <a:t> where we had fun and still got the job done.  The negotiated shipcheck rotation made this experience </a:t>
            </a:r>
          </a:p>
          <a:p>
            <a:r>
              <a:rPr lang="en-US" sz="1000" dirty="0" smtClean="0"/>
              <a:t>possible. </a:t>
            </a:r>
          </a:p>
          <a:p>
            <a:r>
              <a:rPr lang="en-US" sz="1000" dirty="0" smtClean="0"/>
              <a:t>     As a union member, I also experienced strikes which is when I learned the importance of being an aware and involved union member. The MDA joined the UAW, securing Local 571 by special request, in recognition of the USS Nautilus (571) in 1982, just before we went on strike in 1983. The partnership with the UAW provided much more recognition and access to Congressman and Senators to promote submarine production and our union values.  After the strike, which lasted a few years for some of us, I decided to attend more union meetings and be actively involved. It wasn’t long before I was recruited as “Computer Monitor” which was very timely since the first intense efforts to design with a computer were beginning. The culture of submarine design was required to make a big change and so were the products and the roles and responsibilities. </a:t>
            </a:r>
          </a:p>
          <a:p>
            <a:r>
              <a:rPr lang="en-US" sz="1000" dirty="0" smtClean="0"/>
              <a:t> I continued the opportunity to be involved in the MDA-UAW, elected as Delegate to UAW Constitutional Conventions, Sergeant at Arms, Councilor, Second Vice President, First Vice</a:t>
            </a:r>
            <a:endParaRPr lang="en-US" sz="1000" dirty="0"/>
          </a:p>
        </p:txBody>
      </p:sp>
      <p:sp>
        <p:nvSpPr>
          <p:cNvPr id="60" name="TextBox 59"/>
          <p:cNvSpPr txBox="1"/>
          <p:nvPr/>
        </p:nvSpPr>
        <p:spPr>
          <a:xfrm>
            <a:off x="12286966" y="1790700"/>
            <a:ext cx="3427926" cy="1846659"/>
          </a:xfrm>
          <a:prstGeom prst="rect">
            <a:avLst/>
          </a:prstGeom>
          <a:noFill/>
        </p:spPr>
        <p:txBody>
          <a:bodyPr wrap="square" lIns="0" tIns="0" rIns="0" bIns="0" rtlCol="0">
            <a:spAutoFit/>
          </a:bodyPr>
          <a:lstStyle/>
          <a:p>
            <a:r>
              <a:rPr lang="en-US" sz="1000" dirty="0"/>
              <a:t>President and appointed representative to the Joint Apprentice Committee and the “CAD Committee” which eventually evolved to become </a:t>
            </a:r>
            <a:r>
              <a:rPr lang="en-US" sz="1000" dirty="0" smtClean="0"/>
              <a:t>the Joint </a:t>
            </a:r>
            <a:r>
              <a:rPr lang="en-US" sz="1000" dirty="0"/>
              <a:t>Technology Committee through </a:t>
            </a:r>
            <a:r>
              <a:rPr lang="en-US" sz="1000" dirty="0" err="1"/>
              <a:t>EB</a:t>
            </a:r>
            <a:r>
              <a:rPr lang="en-US" sz="1000" dirty="0"/>
              <a:t>/MDA contract </a:t>
            </a:r>
            <a:r>
              <a:rPr lang="en-US" sz="1000" dirty="0" smtClean="0"/>
              <a:t>negotiations. The </a:t>
            </a:r>
            <a:r>
              <a:rPr lang="en-US" sz="1000" dirty="0"/>
              <a:t>“Joint Committees” are great opportunities for the union and company to be more </a:t>
            </a:r>
            <a:r>
              <a:rPr lang="en-US" sz="1000" dirty="0" smtClean="0"/>
              <a:t>successful.   </a:t>
            </a:r>
            <a:endParaRPr lang="en-US" sz="1000" dirty="0"/>
          </a:p>
          <a:p>
            <a:r>
              <a:rPr lang="en-US" sz="1000" dirty="0"/>
              <a:t> </a:t>
            </a:r>
            <a:r>
              <a:rPr lang="en-US" sz="1000" dirty="0" smtClean="0"/>
              <a:t>   Being involved in the Union also gave me the opportunity to attend conferences all over the country.  Some people refer to these as a “Boondoggle” which is part of life at EB you just have to “roll with it”.  My experience is that they are very rewarding as we met people from other industries and organizations with similar efforts and situations with a lot of ideas, while we had fun.  The </a:t>
            </a:r>
            <a:r>
              <a:rPr lang="en-US" sz="1000" dirty="0"/>
              <a:t>conversations and subject matter are in an environment </a:t>
            </a:r>
            <a:r>
              <a:rPr lang="en-US" sz="1000" dirty="0" smtClean="0"/>
              <a:t>other</a:t>
            </a:r>
            <a:endParaRPr lang="en-US" sz="1000" dirty="0"/>
          </a:p>
        </p:txBody>
      </p:sp>
      <p:sp>
        <p:nvSpPr>
          <p:cNvPr id="61" name="TextBox 60"/>
          <p:cNvSpPr txBox="1"/>
          <p:nvPr/>
        </p:nvSpPr>
        <p:spPr>
          <a:xfrm>
            <a:off x="12286965" y="4810760"/>
            <a:ext cx="3427926" cy="3077766"/>
          </a:xfrm>
          <a:prstGeom prst="rect">
            <a:avLst/>
          </a:prstGeom>
          <a:noFill/>
        </p:spPr>
        <p:txBody>
          <a:bodyPr wrap="square" lIns="0" tIns="0" rIns="0" bIns="0" rtlCol="0">
            <a:spAutoFit/>
          </a:bodyPr>
          <a:lstStyle/>
          <a:p>
            <a:r>
              <a:rPr lang="en-US" sz="1000" dirty="0"/>
              <a:t>t</a:t>
            </a:r>
            <a:r>
              <a:rPr lang="en-US" sz="1000" dirty="0" smtClean="0"/>
              <a:t>han the </a:t>
            </a:r>
            <a:r>
              <a:rPr lang="en-US" sz="1000" dirty="0"/>
              <a:t>normal </a:t>
            </a:r>
            <a:r>
              <a:rPr lang="en-US" sz="1000" dirty="0" smtClean="0"/>
              <a:t>workplace and the information from actual experience is different than from a vendor or salesperson.  Yes we had a good time. </a:t>
            </a:r>
          </a:p>
          <a:p>
            <a:r>
              <a:rPr lang="en-US" sz="1000" dirty="0" smtClean="0"/>
              <a:t>      The MDA-UAW members and the EB/MDA-UAW CONTRACT make all of these opportunities possible.</a:t>
            </a:r>
          </a:p>
          <a:p>
            <a:r>
              <a:rPr lang="en-US" sz="1000" dirty="0" smtClean="0"/>
              <a:t>     Now I have decided to retire after 40 years, I can tell you that I’m very proud of having been a member of the union as a representative experiencing working with many knowledgeable skilled people who care about each other and their families. The membership of the Union should be aware of the benefits, pay and positions they have and how they were achieved by volunteers, committee members and elected representatives. The MDA-UAW has made EB a much better place to work and earn a living while working with EB to make a more successful business. If you care about your livelihood and family, get involved.  The union is only as good as the membership. </a:t>
            </a:r>
          </a:p>
          <a:p>
            <a:r>
              <a:rPr lang="en-US" sz="1000" dirty="0" smtClean="0"/>
              <a:t> </a:t>
            </a:r>
          </a:p>
          <a:p>
            <a:r>
              <a:rPr lang="en-US" sz="1000" dirty="0" smtClean="0"/>
              <a:t>In Solidarity and Thank You, </a:t>
            </a:r>
          </a:p>
          <a:p>
            <a:r>
              <a:rPr lang="en-US" sz="1000" i="1" dirty="0" smtClean="0"/>
              <a:t>Bill </a:t>
            </a:r>
            <a:r>
              <a:rPr lang="en-US" sz="1000" i="1" dirty="0" err="1" smtClean="0"/>
              <a:t>Giustini</a:t>
            </a:r>
            <a:r>
              <a:rPr lang="en-US" sz="1000" i="1" dirty="0" smtClean="0"/>
              <a:t>, MDA-UAW Local 571</a:t>
            </a:r>
          </a:p>
          <a:p>
            <a:r>
              <a:rPr lang="en-US" sz="1000" i="1" dirty="0" smtClean="0"/>
              <a:t>Article written by Bill </a:t>
            </a:r>
            <a:r>
              <a:rPr lang="en-US" sz="1000" i="1" dirty="0" err="1" smtClean="0"/>
              <a:t>Giustini</a:t>
            </a:r>
            <a:endParaRPr lang="en-US" sz="1000" i="1" dirty="0" smtClean="0"/>
          </a:p>
        </p:txBody>
      </p:sp>
      <p:sp>
        <p:nvSpPr>
          <p:cNvPr id="43" name="TextBox 42"/>
          <p:cNvSpPr txBox="1"/>
          <p:nvPr/>
        </p:nvSpPr>
        <p:spPr>
          <a:xfrm>
            <a:off x="5923127" y="8909517"/>
            <a:ext cx="2153558" cy="1015663"/>
          </a:xfrm>
          <a:prstGeom prst="rect">
            <a:avLst/>
          </a:prstGeom>
          <a:noFill/>
          <a:ln>
            <a:noFill/>
          </a:ln>
          <a:scene3d>
            <a:camera prst="orthographicFront"/>
            <a:lightRig rig="threePt" dir="t"/>
          </a:scene3d>
          <a:sp3d>
            <a:bevelT/>
          </a:sp3d>
        </p:spPr>
        <p:txBody>
          <a:bodyPr wrap="square" lIns="45720" tIns="45720" rIns="45720" bIns="0" rtlCol="0">
            <a:spAutoFit/>
          </a:bodyPr>
          <a:lstStyle/>
          <a:p>
            <a:pPr indent="-457200" algn="ctr"/>
            <a:r>
              <a:rPr lang="en-US" sz="1000" b="1" dirty="0" smtClean="0">
                <a:effectLst>
                  <a:outerShdw blurRad="38100" dist="38100" dir="2700000" algn="tl">
                    <a:srgbClr val="000000">
                      <a:alpha val="43137"/>
                    </a:srgbClr>
                  </a:outerShdw>
                </a:effectLst>
                <a:latin typeface="Arial" pitchFamily="34" charset="0"/>
                <a:cs typeface="Arial" pitchFamily="34" charset="0"/>
              </a:rPr>
              <a:t>TELL US WHAT YOU THINK</a:t>
            </a:r>
            <a:br>
              <a:rPr lang="en-US" sz="1000" b="1" dirty="0" smtClean="0">
                <a:effectLst>
                  <a:outerShdw blurRad="38100" dist="38100" dir="2700000" algn="tl">
                    <a:srgbClr val="000000">
                      <a:alpha val="43137"/>
                    </a:srgbClr>
                  </a:outerShdw>
                </a:effectLst>
                <a:latin typeface="Arial" pitchFamily="34" charset="0"/>
                <a:cs typeface="Arial" pitchFamily="34" charset="0"/>
              </a:rPr>
            </a:br>
            <a:r>
              <a:rPr lang="en-US" sz="900" dirty="0" smtClean="0">
                <a:latin typeface="Arial" pitchFamily="34" charset="0"/>
                <a:cs typeface="Arial" pitchFamily="34" charset="0"/>
              </a:rPr>
              <a:t>In order for this newsletter to be a success we need your input! </a:t>
            </a:r>
            <a:endParaRPr lang="en-US" sz="900" dirty="0">
              <a:latin typeface="Arial" pitchFamily="34" charset="0"/>
              <a:cs typeface="Arial" pitchFamily="34" charset="0"/>
            </a:endParaRPr>
          </a:p>
          <a:p>
            <a:pPr indent="-457200" algn="ctr"/>
            <a:r>
              <a:rPr lang="en-US" sz="900" dirty="0" smtClean="0">
                <a:latin typeface="Arial" pitchFamily="34" charset="0"/>
                <a:cs typeface="Arial" pitchFamily="34" charset="0"/>
              </a:rPr>
              <a:t>Please give us your</a:t>
            </a:r>
          </a:p>
          <a:p>
            <a:pPr indent="-457200" algn="ctr"/>
            <a:r>
              <a:rPr lang="en-US" sz="900" dirty="0" smtClean="0">
                <a:latin typeface="Arial" pitchFamily="34" charset="0"/>
                <a:cs typeface="Arial" pitchFamily="34" charset="0"/>
              </a:rPr>
              <a:t>opinions, feelings and concerns</a:t>
            </a:r>
          </a:p>
          <a:p>
            <a:pPr indent="-457200" algn="ctr"/>
            <a:r>
              <a:rPr lang="en-US" sz="900" dirty="0" smtClean="0">
                <a:latin typeface="Arial" pitchFamily="34" charset="0"/>
                <a:cs typeface="Arial" pitchFamily="34" charset="0"/>
              </a:rPr>
              <a:t>you have about your workplace.</a:t>
            </a:r>
          </a:p>
          <a:p>
            <a:pPr indent="-457200" algn="ctr"/>
            <a:endParaRPr lang="en-US" sz="800" dirty="0" smtClean="0">
              <a:latin typeface="Arial" pitchFamily="34" charset="0"/>
              <a:cs typeface="Arial" pitchFamily="34" charset="0"/>
            </a:endParaRPr>
          </a:p>
        </p:txBody>
      </p:sp>
      <p:pic>
        <p:nvPicPr>
          <p:cNvPr id="3" name="Picture 2"/>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109250" y="381000"/>
            <a:ext cx="7108557" cy="843002"/>
          </a:xfrm>
          <a:prstGeom prst="rect">
            <a:avLst/>
          </a:prstGeom>
        </p:spPr>
      </p:pic>
      <p:pic>
        <p:nvPicPr>
          <p:cNvPr id="70" name="Picture 69"/>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8235754" y="381000"/>
            <a:ext cx="7055011" cy="836652"/>
          </a:xfrm>
          <a:prstGeom prst="rect">
            <a:avLst/>
          </a:prstGeom>
        </p:spPr>
      </p:pic>
      <p:sp>
        <p:nvSpPr>
          <p:cNvPr id="57" name="Rectangle 56"/>
          <p:cNvSpPr/>
          <p:nvPr/>
        </p:nvSpPr>
        <p:spPr>
          <a:xfrm>
            <a:off x="10401348" y="550902"/>
            <a:ext cx="4394152" cy="553998"/>
          </a:xfrm>
          <a:prstGeom prst="rect">
            <a:avLst/>
          </a:prstGeom>
          <a:noFill/>
        </p:spPr>
        <p:txBody>
          <a:bodyPr wrap="none" lIns="91440" tIns="45720" rIns="91440" bIns="45720">
            <a:spAutoFit/>
          </a:bodyPr>
          <a:lstStyle/>
          <a:p>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MEET THE MEMBER</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49" name="Rectangle 48"/>
          <p:cNvSpPr/>
          <p:nvPr/>
        </p:nvSpPr>
        <p:spPr>
          <a:xfrm>
            <a:off x="9937428" y="1219200"/>
            <a:ext cx="4490845" cy="461665"/>
          </a:xfrm>
          <a:prstGeom prst="rect">
            <a:avLst/>
          </a:prstGeom>
        </p:spPr>
        <p:txBody>
          <a:bodyPr wrap="none">
            <a:spAutoFit/>
          </a:bodyPr>
          <a:lstStyle/>
          <a:p>
            <a:r>
              <a:rPr lang="en-US" sz="2400" b="1" dirty="0" smtClean="0"/>
              <a:t>“IT’S </a:t>
            </a:r>
            <a:r>
              <a:rPr lang="en-US" sz="2400" b="1" dirty="0"/>
              <a:t>GOOD TO BE IN THE UNION”</a:t>
            </a:r>
            <a:endParaRPr lang="en-US" sz="2400" dirty="0"/>
          </a:p>
        </p:txBody>
      </p:sp>
      <p:cxnSp>
        <p:nvCxnSpPr>
          <p:cNvPr id="98" name="Straight Connector 97"/>
          <p:cNvCxnSpPr/>
          <p:nvPr/>
        </p:nvCxnSpPr>
        <p:spPr>
          <a:xfrm>
            <a:off x="939798" y="7024914"/>
            <a:ext cx="6781800" cy="0"/>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2" name="Picture 101" descr="C:\Users\recording secretary\Pictures\2013-02-07\IMG_1535.JPG"/>
          <p:cNvPicPr/>
          <p:nvPr/>
        </p:nvPicPr>
        <p:blipFill>
          <a:blip r:embed="rId12" cstate="print"/>
          <a:stretch>
            <a:fillRect/>
          </a:stretch>
        </p:blipFill>
        <p:spPr bwMode="auto">
          <a:xfrm>
            <a:off x="5912754" y="7134225"/>
            <a:ext cx="2133600" cy="1600200"/>
          </a:xfrm>
          <a:prstGeom prst="rect">
            <a:avLst/>
          </a:prstGeom>
          <a:noFill/>
          <a:ln w="9525">
            <a:noFill/>
            <a:miter lim="800000"/>
            <a:headEnd/>
            <a:tailEnd/>
          </a:ln>
          <a:effectLst>
            <a:outerShdw blurRad="50800" dist="38100" algn="l" rotWithShape="0">
              <a:schemeClr val="tx1">
                <a:alpha val="40000"/>
              </a:schemeClr>
            </a:outerShdw>
          </a:effectLst>
        </p:spPr>
      </p:pic>
      <p:pic>
        <p:nvPicPr>
          <p:cNvPr id="103" name="Picture 102" descr="C:\Users\recording secretary\Pictures\2013-02-07\IMG_1535.JPG"/>
          <p:cNvPicPr/>
          <p:nvPr/>
        </p:nvPicPr>
        <p:blipFill>
          <a:blip r:embed="rId13" cstate="print"/>
          <a:stretch>
            <a:fillRect/>
          </a:stretch>
        </p:blipFill>
        <p:spPr bwMode="auto">
          <a:xfrm>
            <a:off x="596900" y="8382001"/>
            <a:ext cx="2133600" cy="1514474"/>
          </a:xfrm>
          <a:prstGeom prst="rect">
            <a:avLst/>
          </a:prstGeom>
          <a:noFill/>
          <a:ln w="9525">
            <a:noFill/>
            <a:miter lim="800000"/>
            <a:headEnd/>
            <a:tailEnd/>
          </a:ln>
          <a:effectLst>
            <a:outerShdw blurRad="50800" dist="38100" algn="l" rotWithShape="0">
              <a:schemeClr val="tx1">
                <a:alpha val="40000"/>
              </a:schemeClr>
            </a:outerShdw>
          </a:effectLst>
        </p:spPr>
      </p:pic>
      <p:sp>
        <p:nvSpPr>
          <p:cNvPr id="104" name="Rectangle 103"/>
          <p:cNvSpPr/>
          <p:nvPr/>
        </p:nvSpPr>
        <p:spPr>
          <a:xfrm>
            <a:off x="617309" y="7051119"/>
            <a:ext cx="5181600" cy="1354217"/>
          </a:xfrm>
          <a:prstGeom prst="rect">
            <a:avLst/>
          </a:prstGeom>
        </p:spPr>
        <p:txBody>
          <a:bodyPr wrap="square" numCol="1" spcCol="182880">
            <a:spAutoFit/>
          </a:bodyPr>
          <a:lstStyle/>
          <a:p>
            <a:r>
              <a:rPr lang="en-US" sz="1200" b="1" dirty="0" smtClean="0"/>
              <a:t>Immigration Reform Rally in Washington DC</a:t>
            </a:r>
            <a:r>
              <a:rPr lang="en-US" sz="1000" b="1" dirty="0" smtClean="0"/>
              <a:t> </a:t>
            </a:r>
            <a:r>
              <a:rPr lang="en-US" sz="1000" dirty="0" smtClean="0"/>
              <a:t>was attended by an estimated 40,000 people on April 10, 2013. A few of us from MDA-UAW Local 571 spent 21.5 hours of the day attending the event.  The reform bill includes a “Pathway to Citizenship” for 11 million illegal’s that are, and have been, here for many years.  This would end employers from taking advantage of undocumented workers today. Reuniting families is another big part of the bill.  There has been progress in boarder protection also.  Boarders are protected by 23,000, way up from 5,000 and fences have been built, sensors and drones are also used today to help.  Yes there is still                                     work to be done.</a:t>
            </a:r>
            <a:endParaRPr lang="en-US" sz="1000" dirty="0"/>
          </a:p>
        </p:txBody>
      </p:sp>
      <p:sp>
        <p:nvSpPr>
          <p:cNvPr id="106" name="Rectangle 105"/>
          <p:cNvSpPr/>
          <p:nvPr/>
        </p:nvSpPr>
        <p:spPr>
          <a:xfrm>
            <a:off x="2774042" y="8153400"/>
            <a:ext cx="2286000" cy="1785104"/>
          </a:xfrm>
          <a:prstGeom prst="rect">
            <a:avLst/>
          </a:prstGeom>
        </p:spPr>
        <p:txBody>
          <a:bodyPr wrap="square" numCol="1" spcCol="182880">
            <a:spAutoFit/>
          </a:bodyPr>
          <a:lstStyle/>
          <a:p>
            <a:endParaRPr lang="en-US" sz="1000" dirty="0" smtClean="0"/>
          </a:p>
          <a:p>
            <a:r>
              <a:rPr lang="en-US" sz="1000" dirty="0" smtClean="0"/>
              <a:t> I would like to thank the following for joining us to DC: Velma Williams, Margaret </a:t>
            </a:r>
            <a:r>
              <a:rPr lang="en-US" sz="1000" dirty="0" err="1" smtClean="0"/>
              <a:t>Plouffe</a:t>
            </a:r>
            <a:r>
              <a:rPr lang="en-US" sz="1000" dirty="0" smtClean="0"/>
              <a:t>, Robert </a:t>
            </a:r>
            <a:r>
              <a:rPr lang="en-US" sz="1000" dirty="0" err="1" smtClean="0"/>
              <a:t>Faraci</a:t>
            </a:r>
            <a:r>
              <a:rPr lang="en-US" sz="1000" dirty="0" smtClean="0"/>
              <a:t>,</a:t>
            </a:r>
          </a:p>
          <a:p>
            <a:r>
              <a:rPr lang="en-US" sz="1000" dirty="0" smtClean="0"/>
              <a:t>Pamela Gonski  and </a:t>
            </a:r>
            <a:r>
              <a:rPr lang="en-US" sz="1000" dirty="0" err="1" smtClean="0"/>
              <a:t>Pauleatha</a:t>
            </a:r>
            <a:r>
              <a:rPr lang="en-US" sz="1000" dirty="0" smtClean="0"/>
              <a:t> Glover. </a:t>
            </a:r>
          </a:p>
          <a:p>
            <a:endParaRPr lang="en-US" sz="1000" dirty="0" smtClean="0"/>
          </a:p>
          <a:p>
            <a:endParaRPr lang="en-US" sz="1000" dirty="0" smtClean="0"/>
          </a:p>
          <a:p>
            <a:r>
              <a:rPr lang="en-US" sz="1000" i="1" dirty="0" smtClean="0"/>
              <a:t>Article written by William E Louis</a:t>
            </a:r>
          </a:p>
          <a:p>
            <a:r>
              <a:rPr lang="en-US" sz="1000" i="1" dirty="0" smtClean="0"/>
              <a:t>Photos provided by William E Louis</a:t>
            </a:r>
          </a:p>
          <a:p>
            <a:endParaRPr lang="en-US" sz="1000" dirty="0" smtClean="0"/>
          </a:p>
          <a:p>
            <a:endParaRPr lang="en-US" sz="1000" i="1" dirty="0"/>
          </a:p>
        </p:txBody>
      </p:sp>
      <p:pic>
        <p:nvPicPr>
          <p:cNvPr id="107" name="Picture 106" descr="C:\Users\recording secretary\Pictures\2013-02-07\IMG_1535.JPG"/>
          <p:cNvPicPr/>
          <p:nvPr/>
        </p:nvPicPr>
        <p:blipFill>
          <a:blip r:embed="rId14" cstate="print"/>
          <a:stretch>
            <a:fillRect/>
          </a:stretch>
        </p:blipFill>
        <p:spPr bwMode="auto">
          <a:xfrm>
            <a:off x="5011056" y="8382000"/>
            <a:ext cx="637921" cy="1514475"/>
          </a:xfrm>
          <a:prstGeom prst="rect">
            <a:avLst/>
          </a:prstGeom>
          <a:noFill/>
          <a:ln w="9525">
            <a:noFill/>
            <a:miter lim="800000"/>
            <a:headEnd/>
            <a:tailEnd/>
          </a:ln>
          <a:effectLst>
            <a:outerShdw blurRad="50800" dist="38100" algn="l" rotWithShape="0">
              <a:schemeClr val="tx1">
                <a:alpha val="40000"/>
              </a:schemeClr>
            </a:outerShdw>
          </a:effectLst>
        </p:spPr>
      </p:pic>
    </p:spTree>
    <p:extLst>
      <p:ext uri="{BB962C8B-B14F-4D97-AF65-F5344CB8AC3E}">
        <p14:creationId xmlns="" xmlns:p14="http://schemas.microsoft.com/office/powerpoint/2010/main" val="3996142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 78"/>
          <p:cNvGrpSpPr/>
          <p:nvPr/>
        </p:nvGrpSpPr>
        <p:grpSpPr>
          <a:xfrm>
            <a:off x="330200" y="274320"/>
            <a:ext cx="15782925" cy="950883"/>
            <a:chOff x="330200" y="274320"/>
            <a:chExt cx="15782925" cy="950883"/>
          </a:xfrm>
        </p:grpSpPr>
        <p:sp>
          <p:nvSpPr>
            <p:cNvPr id="80" name="Rectangle 79"/>
            <p:cNvSpPr/>
            <p:nvPr/>
          </p:nvSpPr>
          <p:spPr>
            <a:xfrm>
              <a:off x="330200" y="274320"/>
              <a:ext cx="15773400" cy="9508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2" name="Picture 8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55439" y="387003"/>
              <a:ext cx="7055011" cy="836652"/>
            </a:xfrm>
            <a:prstGeom prst="rect">
              <a:avLst/>
            </a:prstGeom>
          </p:spPr>
        </p:pic>
        <p:pic>
          <p:nvPicPr>
            <p:cNvPr id="83" name="Picture 8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04568" y="380653"/>
              <a:ext cx="7108557" cy="843002"/>
            </a:xfrm>
            <a:prstGeom prst="rect">
              <a:avLst/>
            </a:prstGeom>
          </p:spPr>
        </p:pic>
      </p:grpSp>
      <p:grpSp>
        <p:nvGrpSpPr>
          <p:cNvPr id="48" name="Group 47"/>
          <p:cNvGrpSpPr/>
          <p:nvPr/>
        </p:nvGrpSpPr>
        <p:grpSpPr>
          <a:xfrm>
            <a:off x="228600" y="9874250"/>
            <a:ext cx="16230600" cy="641350"/>
            <a:chOff x="228600" y="9874250"/>
            <a:chExt cx="16230600" cy="641350"/>
          </a:xfrm>
        </p:grpSpPr>
        <p:pic>
          <p:nvPicPr>
            <p:cNvPr id="49" name="Picture 4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pic>
          <p:nvPicPr>
            <p:cNvPr id="52" name="Picture 3" descr="C:\Users\cmauro\Desktop\SOUNDINGS\2012\Images\2010-Logo-bottom.gi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53" name="Picture 3" descr="C:\Users\cmauro\Desktop\SOUNDINGS\2012\Images\2010-Logo-bottom.gif"/>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163003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54" name="Group 53"/>
          <p:cNvGrpSpPr/>
          <p:nvPr/>
        </p:nvGrpSpPr>
        <p:grpSpPr>
          <a:xfrm>
            <a:off x="139698" y="63500"/>
            <a:ext cx="16154402" cy="10668000"/>
            <a:chOff x="139698" y="63500"/>
            <a:chExt cx="16154402" cy="10668000"/>
          </a:xfrm>
        </p:grpSpPr>
        <p:grpSp>
          <p:nvGrpSpPr>
            <p:cNvPr id="55" name="Group 54"/>
            <p:cNvGrpSpPr/>
            <p:nvPr/>
          </p:nvGrpSpPr>
          <p:grpSpPr>
            <a:xfrm>
              <a:off x="139698" y="66673"/>
              <a:ext cx="317502" cy="10664827"/>
              <a:chOff x="139698" y="66673"/>
              <a:chExt cx="317502" cy="10664827"/>
            </a:xfrm>
          </p:grpSpPr>
          <p:grpSp>
            <p:nvGrpSpPr>
              <p:cNvPr id="69" name="Group 68"/>
              <p:cNvGrpSpPr/>
              <p:nvPr/>
            </p:nvGrpSpPr>
            <p:grpSpPr>
              <a:xfrm>
                <a:off x="152400" y="66673"/>
                <a:ext cx="304800" cy="304802"/>
                <a:chOff x="152400" y="66673"/>
                <a:chExt cx="304800" cy="304802"/>
              </a:xfrm>
            </p:grpSpPr>
            <p:cxnSp>
              <p:nvCxnSpPr>
                <p:cNvPr id="73" name="Straight Connector 7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rot="16200000">
                <a:off x="139699" y="10426699"/>
                <a:ext cx="304800" cy="304802"/>
                <a:chOff x="152400" y="66673"/>
                <a:chExt cx="304800" cy="304802"/>
              </a:xfrm>
            </p:grpSpPr>
            <p:cxnSp>
              <p:nvCxnSpPr>
                <p:cNvPr id="71" name="Straight Connector 70"/>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6" name="Group 55"/>
            <p:cNvGrpSpPr/>
            <p:nvPr/>
          </p:nvGrpSpPr>
          <p:grpSpPr>
            <a:xfrm flipH="1">
              <a:off x="15976598" y="63500"/>
              <a:ext cx="317502" cy="10664827"/>
              <a:chOff x="139698" y="66673"/>
              <a:chExt cx="317502" cy="10664827"/>
            </a:xfrm>
          </p:grpSpPr>
          <p:grpSp>
            <p:nvGrpSpPr>
              <p:cNvPr id="63" name="Group 62"/>
              <p:cNvGrpSpPr/>
              <p:nvPr/>
            </p:nvGrpSpPr>
            <p:grpSpPr>
              <a:xfrm>
                <a:off x="152400" y="66673"/>
                <a:ext cx="304800" cy="304802"/>
                <a:chOff x="152400" y="66673"/>
                <a:chExt cx="304800" cy="304802"/>
              </a:xfrm>
            </p:grpSpPr>
            <p:cxnSp>
              <p:nvCxnSpPr>
                <p:cNvPr id="67" name="Straight Connector 66"/>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4" name="Group 63"/>
              <p:cNvGrpSpPr/>
              <p:nvPr/>
            </p:nvGrpSpPr>
            <p:grpSpPr>
              <a:xfrm rot="16200000">
                <a:off x="139699" y="10426699"/>
                <a:ext cx="304800" cy="304802"/>
                <a:chOff x="152400" y="66673"/>
                <a:chExt cx="304800" cy="304802"/>
              </a:xfrm>
            </p:grpSpPr>
            <p:cxnSp>
              <p:nvCxnSpPr>
                <p:cNvPr id="65" name="Straight Connector 64"/>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26" name="Picture 25" descr="C:\Users\recording secretary\Desktop\Retiree Committee\IMGP6227.JPG"/>
          <p:cNvPicPr/>
          <p:nvPr/>
        </p:nvPicPr>
        <p:blipFill>
          <a:blip r:embed="rId6" cstate="print"/>
          <a:srcRect/>
          <a:stretch>
            <a:fillRect/>
          </a:stretch>
        </p:blipFill>
        <p:spPr bwMode="auto">
          <a:xfrm>
            <a:off x="8444592" y="1301867"/>
            <a:ext cx="2328753" cy="1593733"/>
          </a:xfrm>
          <a:prstGeom prst="rect">
            <a:avLst/>
          </a:prstGeom>
          <a:noFill/>
          <a:ln w="9525">
            <a:noFill/>
            <a:miter lim="800000"/>
            <a:headEnd/>
            <a:tailEnd/>
          </a:ln>
        </p:spPr>
      </p:pic>
      <p:sp>
        <p:nvSpPr>
          <p:cNvPr id="10" name="TextBox 9"/>
          <p:cNvSpPr txBox="1"/>
          <p:nvPr/>
        </p:nvSpPr>
        <p:spPr>
          <a:xfrm>
            <a:off x="4724400"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8</a:t>
            </a:r>
            <a:endParaRPr lang="en-US" sz="1000" dirty="0">
              <a:solidFill>
                <a:schemeClr val="bg1"/>
              </a:solidFill>
              <a:latin typeface="Arial "/>
            </a:endParaRPr>
          </a:p>
        </p:txBody>
      </p:sp>
      <p:sp>
        <p:nvSpPr>
          <p:cNvPr id="11" name="TextBox 10"/>
          <p:cNvSpPr txBox="1"/>
          <p:nvPr/>
        </p:nvSpPr>
        <p:spPr>
          <a:xfrm>
            <a:off x="588635"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2" name="TextBox 11"/>
          <p:cNvSpPr txBox="1"/>
          <p:nvPr/>
        </p:nvSpPr>
        <p:spPr>
          <a:xfrm>
            <a:off x="12617965" y="99949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5</a:t>
            </a:r>
            <a:endParaRPr lang="en-US" sz="1000" dirty="0">
              <a:solidFill>
                <a:schemeClr val="bg1"/>
              </a:solidFill>
              <a:latin typeface="Arial "/>
            </a:endParaRPr>
          </a:p>
        </p:txBody>
      </p:sp>
      <p:sp>
        <p:nvSpPr>
          <p:cNvPr id="13" name="TextBox 12"/>
          <p:cNvSpPr txBox="1"/>
          <p:nvPr/>
        </p:nvSpPr>
        <p:spPr>
          <a:xfrm>
            <a:off x="8342500" y="99949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5" name="Rectangle 14"/>
          <p:cNvSpPr/>
          <p:nvPr/>
        </p:nvSpPr>
        <p:spPr>
          <a:xfrm>
            <a:off x="1722120" y="556260"/>
            <a:ext cx="3046027" cy="553998"/>
          </a:xfrm>
          <a:prstGeom prst="rect">
            <a:avLst/>
          </a:prstGeom>
          <a:noFill/>
        </p:spPr>
        <p:txBody>
          <a:bodyPr wrap="none" lIns="91440" tIns="45720" rIns="91440" bIns="45720">
            <a:spAutoFit/>
          </a:bodyPr>
          <a:lstStyle/>
          <a:p>
            <a:r>
              <a:rPr lang="en-US" sz="3000" b="1"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IN THE NEWS</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20" name="Rectangle 19"/>
          <p:cNvSpPr/>
          <p:nvPr/>
        </p:nvSpPr>
        <p:spPr>
          <a:xfrm>
            <a:off x="12839918" y="556260"/>
            <a:ext cx="1914307" cy="553998"/>
          </a:xfrm>
          <a:prstGeom prst="rect">
            <a:avLst/>
          </a:prstGeom>
          <a:noFill/>
        </p:spPr>
        <p:txBody>
          <a:bodyPr wrap="none" lIns="91440" tIns="45720" rIns="91440" bIns="45720">
            <a:spAutoFit/>
          </a:bodyPr>
          <a:lstStyle/>
          <a:p>
            <a:r>
              <a:rPr lang="en-US" sz="3000" b="1" cap="none" spc="0"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EVENTS</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cxnSp>
        <p:nvCxnSpPr>
          <p:cNvPr id="22" name="Straight Connector 21"/>
          <p:cNvCxnSpPr/>
          <p:nvPr/>
        </p:nvCxnSpPr>
        <p:spPr>
          <a:xfrm>
            <a:off x="4326925" y="2057400"/>
            <a:ext cx="0" cy="3332022"/>
          </a:xfrm>
          <a:prstGeom prst="line">
            <a:avLst/>
          </a:prstGeom>
          <a:ln>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1800" y="1233400"/>
            <a:ext cx="7755925" cy="707886"/>
          </a:xfrm>
          <a:prstGeom prst="rect">
            <a:avLst/>
          </a:prstGeom>
        </p:spPr>
        <p:txBody>
          <a:bodyPr wrap="square">
            <a:spAutoFit/>
          </a:bodyPr>
          <a:lstStyle/>
          <a:p>
            <a:pPr algn="ctr"/>
            <a:r>
              <a:rPr lang="en-US" sz="2000" b="1" dirty="0" smtClean="0"/>
              <a:t>U.S. Senate </a:t>
            </a:r>
            <a:r>
              <a:rPr lang="en-US" sz="2000" b="1" dirty="0"/>
              <a:t>Passes Resolution Designating National Solidarity Day For Compassionate Patient Care </a:t>
            </a:r>
            <a:endParaRPr lang="en-US" sz="2000" b="1" dirty="0" smtClean="0"/>
          </a:p>
        </p:txBody>
      </p:sp>
      <p:sp>
        <p:nvSpPr>
          <p:cNvPr id="19" name="Rectangle 18"/>
          <p:cNvSpPr/>
          <p:nvPr/>
        </p:nvSpPr>
        <p:spPr>
          <a:xfrm>
            <a:off x="537834" y="1905000"/>
            <a:ext cx="3703965" cy="3631763"/>
          </a:xfrm>
          <a:prstGeom prst="rect">
            <a:avLst/>
          </a:prstGeom>
        </p:spPr>
        <p:txBody>
          <a:bodyPr wrap="square">
            <a:spAutoFit/>
          </a:bodyPr>
          <a:lstStyle/>
          <a:p>
            <a:pPr>
              <a:tabLst>
                <a:tab pos="114300" algn="l"/>
              </a:tabLst>
            </a:pPr>
            <a:r>
              <a:rPr lang="en-US" sz="1000" i="1" dirty="0" smtClean="0"/>
              <a:t>Treatment </a:t>
            </a:r>
            <a:r>
              <a:rPr lang="en-US" sz="1000" i="1" dirty="0"/>
              <a:t>Provided to Congress Member Gabrielle </a:t>
            </a:r>
            <a:r>
              <a:rPr lang="en-US" sz="1000" i="1" dirty="0" err="1"/>
              <a:t>Giffords</a:t>
            </a:r>
            <a:r>
              <a:rPr lang="en-US" sz="1000" i="1" dirty="0"/>
              <a:t> Cited as Example</a:t>
            </a:r>
          </a:p>
          <a:p>
            <a:pPr>
              <a:tabLst>
                <a:tab pos="114300" algn="l"/>
              </a:tabLst>
            </a:pPr>
            <a:r>
              <a:rPr lang="en-US" sz="1000" dirty="0" smtClean="0"/>
              <a:t>	WASHINGTON</a:t>
            </a:r>
            <a:r>
              <a:rPr lang="en-US" sz="1000" dirty="0"/>
              <a:t>, </a:t>
            </a:r>
            <a:r>
              <a:rPr lang="en-US" sz="1000" dirty="0" smtClean="0"/>
              <a:t>Feb. 15</a:t>
            </a:r>
            <a:r>
              <a:rPr lang="en-US" sz="1000" dirty="0"/>
              <a:t>, 2013 /PRNewswire-</a:t>
            </a:r>
            <a:r>
              <a:rPr lang="en-US" sz="1000" dirty="0" err="1"/>
              <a:t>USNewswire</a:t>
            </a:r>
            <a:r>
              <a:rPr lang="en-US" sz="1000" dirty="0"/>
              <a:t>/ -- </a:t>
            </a:r>
            <a:r>
              <a:rPr lang="en-US" sz="1000" dirty="0" smtClean="0"/>
              <a:t> The U.S. Senate </a:t>
            </a:r>
            <a:r>
              <a:rPr lang="en-US" sz="1000" dirty="0"/>
              <a:t>unanimously approved a resolution declaring Thursday, February 14, 2013 as National Solidarity Day for Compassionate Patient </a:t>
            </a:r>
            <a:r>
              <a:rPr lang="en-US" sz="1000" dirty="0" smtClean="0"/>
              <a:t>Care.  </a:t>
            </a:r>
            <a:r>
              <a:rPr lang="en-US" sz="1000" dirty="0"/>
              <a:t>The resolution, initiated by The Arnold </a:t>
            </a:r>
            <a:r>
              <a:rPr lang="en-US" sz="1000" dirty="0" smtClean="0"/>
              <a:t>P. Gold </a:t>
            </a:r>
            <a:r>
              <a:rPr lang="en-US" sz="1000" dirty="0"/>
              <a:t>Foundation, a New Jersey-based non-profit organization dedicated to promoting compassionate, patient-centered care was sponsored by </a:t>
            </a:r>
            <a:r>
              <a:rPr lang="en-US" sz="1000" dirty="0" smtClean="0"/>
              <a:t>U.S. Senator </a:t>
            </a:r>
            <a:r>
              <a:rPr lang="en-US" sz="1000" dirty="0"/>
              <a:t>Frank Lautenberg to raise awareness of the importance of </a:t>
            </a:r>
            <a:r>
              <a:rPr lang="en-US" sz="1000" dirty="0" smtClean="0"/>
              <a:t>compassion-ate </a:t>
            </a:r>
            <a:r>
              <a:rPr lang="en-US" sz="1000" dirty="0"/>
              <a:t>relationships between healthcare professionals and their patients as a means of improving healthcare </a:t>
            </a:r>
            <a:r>
              <a:rPr lang="en-US" sz="1000" dirty="0" smtClean="0"/>
              <a:t>outcomes.  </a:t>
            </a:r>
            <a:r>
              <a:rPr lang="en-US" sz="1000" dirty="0"/>
              <a:t>The day is an </a:t>
            </a:r>
            <a:r>
              <a:rPr lang="en-US" sz="1000" dirty="0" err="1" smtClean="0"/>
              <a:t>oppor-tunity</a:t>
            </a:r>
            <a:r>
              <a:rPr lang="en-US" sz="1000" dirty="0" smtClean="0"/>
              <a:t> </a:t>
            </a:r>
            <a:r>
              <a:rPr lang="en-US" sz="1000" dirty="0"/>
              <a:t>for all healthcare professionals and patients to draw attention to the importance of attitudes that are sensitive to the values, autonomy, cultural, and ethnic backgrounds of patients and their families.</a:t>
            </a:r>
          </a:p>
          <a:p>
            <a:pPr>
              <a:tabLst>
                <a:tab pos="114300" algn="l"/>
              </a:tabLst>
            </a:pPr>
            <a:r>
              <a:rPr lang="en-US" sz="1000" dirty="0" smtClean="0"/>
              <a:t>	The </a:t>
            </a:r>
            <a:r>
              <a:rPr lang="en-US" sz="1000" dirty="0"/>
              <a:t>Gold Foundation requested the resolution to highlight the importance of compassion in healthcare as expressed by </a:t>
            </a:r>
            <a:r>
              <a:rPr lang="en-US" sz="1000" dirty="0" smtClean="0"/>
              <a:t>Dr. Randall </a:t>
            </a:r>
            <a:r>
              <a:rPr lang="en-US" sz="1000" dirty="0" err="1"/>
              <a:t>Friese</a:t>
            </a:r>
            <a:r>
              <a:rPr lang="en-US" sz="1000" dirty="0"/>
              <a:t> , triage physician at the University of Arizona Medical </a:t>
            </a:r>
            <a:r>
              <a:rPr lang="en-US" sz="1000" dirty="0" smtClean="0"/>
              <a:t>Center. </a:t>
            </a:r>
            <a:r>
              <a:rPr lang="en-US" sz="1000" dirty="0"/>
              <a:t>  When queried, he stated that the most important treatment he provided to Congress member Gabrielle </a:t>
            </a:r>
            <a:r>
              <a:rPr lang="en-US" sz="1000" dirty="0" err="1"/>
              <a:t>Giffords</a:t>
            </a:r>
            <a:r>
              <a:rPr lang="en-US" sz="1000" dirty="0"/>
              <a:t> after she was shot on January 8, 2011 was to hold her hand and reassure her that she would be cared </a:t>
            </a:r>
            <a:r>
              <a:rPr lang="en-US" sz="1000" dirty="0" smtClean="0"/>
              <a:t>for.  </a:t>
            </a:r>
            <a:r>
              <a:rPr lang="en-US" sz="1000" dirty="0"/>
              <a:t>To honor that spirit of caring, the first annual Gold Humanism Honor Society (</a:t>
            </a:r>
            <a:r>
              <a:rPr lang="en-US" sz="1000" dirty="0" err="1"/>
              <a:t>GHHS</a:t>
            </a:r>
            <a:r>
              <a:rPr lang="en-US" sz="1000" dirty="0"/>
              <a:t>) Solidarity Day </a:t>
            </a:r>
            <a:r>
              <a:rPr lang="en-US" sz="1000" dirty="0" smtClean="0"/>
              <a:t>for</a:t>
            </a:r>
            <a:endParaRPr lang="en-US" sz="1000" dirty="0"/>
          </a:p>
        </p:txBody>
      </p:sp>
      <p:sp>
        <p:nvSpPr>
          <p:cNvPr id="24" name="Rectangle 23"/>
          <p:cNvSpPr/>
          <p:nvPr/>
        </p:nvSpPr>
        <p:spPr>
          <a:xfrm>
            <a:off x="4448176" y="1917700"/>
            <a:ext cx="3647560" cy="3477875"/>
          </a:xfrm>
          <a:prstGeom prst="rect">
            <a:avLst/>
          </a:prstGeom>
        </p:spPr>
        <p:txBody>
          <a:bodyPr wrap="square">
            <a:spAutoFit/>
          </a:bodyPr>
          <a:lstStyle/>
          <a:p>
            <a:pPr>
              <a:tabLst>
                <a:tab pos="114300" algn="l"/>
              </a:tabLst>
            </a:pPr>
            <a:r>
              <a:rPr lang="en-US" sz="1000" dirty="0" smtClean="0"/>
              <a:t>Compassionate Patient </a:t>
            </a:r>
            <a:r>
              <a:rPr lang="en-US" sz="1000" dirty="0"/>
              <a:t>Care was held on February 14, 2011, when healthcare students and professionals across the country performed acts of compassion and kindness toward patients, families of patients, and healthcare </a:t>
            </a:r>
            <a:r>
              <a:rPr lang="en-US" sz="1000" dirty="0" smtClean="0"/>
              <a:t>colleagues.  </a:t>
            </a:r>
            <a:r>
              <a:rPr lang="en-US" sz="1000" dirty="0"/>
              <a:t>This year, led by their </a:t>
            </a:r>
            <a:r>
              <a:rPr lang="en-US" sz="1000" dirty="0" err="1"/>
              <a:t>GHHS</a:t>
            </a:r>
            <a:r>
              <a:rPr lang="en-US" sz="1000" dirty="0"/>
              <a:t> Chapters, National Solidarity Day for Compassionate Patient Care was celebrated by over 72 schools of medicine and osteopathy and healthcare institutions across the country, touching thousands of lives with the message of the importance of compassionate patient </a:t>
            </a:r>
            <a:r>
              <a:rPr lang="en-US" sz="1000" dirty="0" smtClean="0"/>
              <a:t>care</a:t>
            </a:r>
            <a:r>
              <a:rPr lang="en-US" sz="1000" dirty="0"/>
              <a:t>.</a:t>
            </a:r>
            <a:r>
              <a:rPr lang="en-US" sz="1000" dirty="0" smtClean="0"/>
              <a:t> </a:t>
            </a:r>
            <a:endParaRPr lang="en-US" sz="1000" dirty="0"/>
          </a:p>
          <a:p>
            <a:pPr>
              <a:tabLst>
                <a:tab pos="114300" algn="l"/>
              </a:tabLst>
            </a:pPr>
            <a:r>
              <a:rPr lang="en-US" sz="1000" dirty="0" smtClean="0"/>
              <a:t>	"</a:t>
            </a:r>
            <a:r>
              <a:rPr lang="en-US" sz="1000" dirty="0"/>
              <a:t>The day is a reminder to physicians, nurses, all other healthcare professionals and medical facilities that they are charged with providing both the art and science of medicine and to promote mindfulness of the need to treat the patient rather than the disease," </a:t>
            </a:r>
            <a:r>
              <a:rPr lang="en-US" sz="1000" dirty="0" smtClean="0"/>
              <a:t>Dr. Richard </a:t>
            </a:r>
            <a:r>
              <a:rPr lang="en-US" sz="1000" dirty="0"/>
              <a:t>Levin , President and CEO of The Arnold </a:t>
            </a:r>
            <a:r>
              <a:rPr lang="en-US" sz="1000" dirty="0" smtClean="0"/>
              <a:t>P. Gold </a:t>
            </a:r>
            <a:r>
              <a:rPr lang="en-US" sz="1000" dirty="0"/>
              <a:t>Foundation </a:t>
            </a:r>
            <a:r>
              <a:rPr lang="en-US" sz="1000" dirty="0" smtClean="0"/>
              <a:t>stated.  </a:t>
            </a:r>
            <a:r>
              <a:rPr lang="en-US" sz="1000" dirty="0"/>
              <a:t>"Scientific research illustrates that when healthcare professionals practice </a:t>
            </a:r>
            <a:r>
              <a:rPr lang="en-US" sz="1000" dirty="0" err="1"/>
              <a:t>humanistically</a:t>
            </a:r>
            <a:r>
              <a:rPr lang="en-US" sz="1000" dirty="0"/>
              <a:t>, demonstrating the qualities of integrity, excellence, compassion, altruism, respect, empathy, and service, their patients have better medical outcomes," he added.</a:t>
            </a:r>
          </a:p>
          <a:p>
            <a:endParaRPr lang="en-US" sz="1000" dirty="0" smtClean="0"/>
          </a:p>
          <a:p>
            <a:r>
              <a:rPr lang="en-US" sz="1000" dirty="0" smtClean="0"/>
              <a:t>For </a:t>
            </a:r>
            <a:r>
              <a:rPr lang="en-US" sz="1000" dirty="0"/>
              <a:t>more information about National Solidarity Day for Compassionate Patient Care visit http://</a:t>
            </a:r>
            <a:r>
              <a:rPr lang="en-US" sz="1000" dirty="0" smtClean="0"/>
              <a:t>bit.ly/SolidarityDay2013</a:t>
            </a:r>
            <a:r>
              <a:rPr lang="en-US" sz="1000" dirty="0"/>
              <a:t>.</a:t>
            </a:r>
          </a:p>
        </p:txBody>
      </p:sp>
      <p:sp>
        <p:nvSpPr>
          <p:cNvPr id="27" name="Rectangle 26"/>
          <p:cNvSpPr/>
          <p:nvPr/>
        </p:nvSpPr>
        <p:spPr>
          <a:xfrm>
            <a:off x="8403529" y="2942955"/>
            <a:ext cx="2420960" cy="615553"/>
          </a:xfrm>
          <a:prstGeom prst="rect">
            <a:avLst/>
          </a:prstGeom>
        </p:spPr>
        <p:txBody>
          <a:bodyPr wrap="square" lIns="0" tIns="0" rIns="0" bIns="0">
            <a:spAutoFit/>
          </a:bodyPr>
          <a:lstStyle/>
          <a:p>
            <a:r>
              <a:rPr lang="en-US" sz="800" i="1" dirty="0" smtClean="0">
                <a:solidFill>
                  <a:schemeClr val="dk1"/>
                </a:solidFill>
              </a:rPr>
              <a:t>From Left to Right: Pat Clay, Ron </a:t>
            </a:r>
            <a:r>
              <a:rPr lang="en-US" sz="800" i="1" dirty="0" err="1" smtClean="0">
                <a:solidFill>
                  <a:schemeClr val="dk1"/>
                </a:solidFill>
              </a:rPr>
              <a:t>Arner</a:t>
            </a:r>
            <a:r>
              <a:rPr lang="en-US" sz="800" i="1" dirty="0" smtClean="0">
                <a:solidFill>
                  <a:schemeClr val="dk1"/>
                </a:solidFill>
              </a:rPr>
              <a:t>, Helen </a:t>
            </a:r>
            <a:r>
              <a:rPr lang="en-US" sz="800" i="1" dirty="0" err="1" smtClean="0">
                <a:solidFill>
                  <a:schemeClr val="dk1"/>
                </a:solidFill>
              </a:rPr>
              <a:t>Arner</a:t>
            </a:r>
            <a:r>
              <a:rPr lang="en-US" sz="800" i="1" dirty="0" smtClean="0">
                <a:solidFill>
                  <a:schemeClr val="dk1"/>
                </a:solidFill>
              </a:rPr>
              <a:t>, Karen Hall, Don </a:t>
            </a:r>
            <a:r>
              <a:rPr lang="en-US" sz="800" i="1" dirty="0" err="1" smtClean="0">
                <a:solidFill>
                  <a:schemeClr val="dk1"/>
                </a:solidFill>
              </a:rPr>
              <a:t>Degidio</a:t>
            </a:r>
            <a:r>
              <a:rPr lang="en-US" sz="800" i="1" dirty="0" smtClean="0">
                <a:solidFill>
                  <a:schemeClr val="dk1"/>
                </a:solidFill>
              </a:rPr>
              <a:t>, Lucy </a:t>
            </a:r>
            <a:r>
              <a:rPr lang="en-US" sz="800" i="1" dirty="0" err="1" smtClean="0">
                <a:solidFill>
                  <a:schemeClr val="dk1"/>
                </a:solidFill>
              </a:rPr>
              <a:t>Degidio</a:t>
            </a:r>
            <a:r>
              <a:rPr lang="en-US" sz="800" i="1" dirty="0" smtClean="0">
                <a:solidFill>
                  <a:schemeClr val="dk1"/>
                </a:solidFill>
              </a:rPr>
              <a:t>, Dan Hall, Deb Roy </a:t>
            </a:r>
          </a:p>
          <a:p>
            <a:endParaRPr lang="en-US" sz="800" dirty="0" smtClean="0"/>
          </a:p>
          <a:p>
            <a:r>
              <a:rPr lang="en-US" sz="800" i="1" dirty="0" smtClean="0"/>
              <a:t>Article </a:t>
            </a:r>
            <a:r>
              <a:rPr lang="en-US" sz="800" i="1" dirty="0"/>
              <a:t>written by Pat Clay</a:t>
            </a:r>
          </a:p>
          <a:p>
            <a:r>
              <a:rPr lang="en-US" sz="800" i="1" dirty="0"/>
              <a:t>Photo courtesy of William </a:t>
            </a:r>
            <a:r>
              <a:rPr lang="en-US" sz="800" i="1" dirty="0" smtClean="0"/>
              <a:t>E. Louis</a:t>
            </a:r>
            <a:endParaRPr lang="en-US" sz="800" i="1" dirty="0"/>
          </a:p>
        </p:txBody>
      </p:sp>
      <p:sp>
        <p:nvSpPr>
          <p:cNvPr id="29" name="TextBox 28"/>
          <p:cNvSpPr txBox="1"/>
          <p:nvPr/>
        </p:nvSpPr>
        <p:spPr>
          <a:xfrm>
            <a:off x="8415070" y="3939480"/>
            <a:ext cx="2401247" cy="6001643"/>
          </a:xfrm>
          <a:prstGeom prst="rect">
            <a:avLst/>
          </a:prstGeom>
          <a:noFill/>
        </p:spPr>
        <p:txBody>
          <a:bodyPr wrap="square" lIns="0" tIns="0" rIns="0" bIns="0" rtlCol="0">
            <a:spAutoFit/>
          </a:bodyPr>
          <a:lstStyle/>
          <a:p>
            <a:pPr indent="-457200"/>
            <a:r>
              <a:rPr lang="en-US" sz="1000" dirty="0" smtClean="0"/>
              <a:t>     Our </a:t>
            </a:r>
            <a:r>
              <a:rPr lang="en-US" sz="1000" dirty="0"/>
              <a:t>retiree luncheons are becoming like a household </a:t>
            </a:r>
            <a:r>
              <a:rPr lang="en-US" sz="1000" dirty="0" smtClean="0"/>
              <a:t>word.  </a:t>
            </a:r>
            <a:r>
              <a:rPr lang="en-US" sz="1000" dirty="0"/>
              <a:t>They are a monthly luncheon that is very popular with our retiree </a:t>
            </a:r>
            <a:r>
              <a:rPr lang="en-US" sz="1000" dirty="0" smtClean="0"/>
              <a:t>community.  </a:t>
            </a:r>
            <a:r>
              <a:rPr lang="en-US" sz="1000" dirty="0"/>
              <a:t>At this time, here at the MDA-UAW Local 571 office, we make a schedule and plan our luncheons a year in advance so our retirees can plan their schedules </a:t>
            </a:r>
            <a:r>
              <a:rPr lang="en-US" sz="1000" dirty="0" smtClean="0"/>
              <a:t>accordingly.   </a:t>
            </a:r>
            <a:r>
              <a:rPr lang="en-US" sz="1000" dirty="0"/>
              <a:t>And, it’s so popular that even some of our “future” retirees look forward to attending when </a:t>
            </a:r>
            <a:r>
              <a:rPr lang="en-US" sz="1000" i="1" dirty="0"/>
              <a:t>they</a:t>
            </a:r>
            <a:r>
              <a:rPr lang="en-US" sz="1000" dirty="0"/>
              <a:t> </a:t>
            </a:r>
            <a:r>
              <a:rPr lang="en-US" sz="1000" dirty="0" smtClean="0"/>
              <a:t>retire.  </a:t>
            </a:r>
            <a:r>
              <a:rPr lang="en-US" sz="1000" dirty="0"/>
              <a:t>Each month, during the luncheon or afterward, a meeting is called to order, business at hand is discussed and one can’t forget the birthday and anniversary announcements each </a:t>
            </a:r>
            <a:r>
              <a:rPr lang="en-US" sz="1000" dirty="0" smtClean="0"/>
              <a:t>month.  </a:t>
            </a:r>
            <a:r>
              <a:rPr lang="en-US" sz="1000" dirty="0"/>
              <a:t>It’s easy to see how much that part of the meeting is </a:t>
            </a:r>
            <a:r>
              <a:rPr lang="en-US" sz="1000" dirty="0" smtClean="0"/>
              <a:t>enjoyed.   </a:t>
            </a:r>
            <a:r>
              <a:rPr lang="en-US" sz="1000" dirty="0"/>
              <a:t>At times, there are many discounted trips offered for the retirees to </a:t>
            </a:r>
            <a:r>
              <a:rPr lang="en-US" sz="1000" dirty="0" smtClean="0"/>
              <a:t>attend.  </a:t>
            </a:r>
            <a:r>
              <a:rPr lang="en-US" sz="1000" dirty="0"/>
              <a:t>Afterwards, </a:t>
            </a:r>
            <a:r>
              <a:rPr lang="en-US" sz="1000" dirty="0" smtClean="0"/>
              <a:t>there’s </a:t>
            </a:r>
            <a:r>
              <a:rPr lang="en-US" sz="1000" dirty="0"/>
              <a:t>a raffle, some get lucky and get monies to put towards their next </a:t>
            </a:r>
            <a:r>
              <a:rPr lang="en-US" sz="1000" dirty="0" smtClean="0"/>
              <a:t>luncheon.  </a:t>
            </a:r>
            <a:r>
              <a:rPr lang="en-US" sz="1000" dirty="0"/>
              <a:t>At some luncheons we have “guests” planned for the </a:t>
            </a:r>
            <a:r>
              <a:rPr lang="en-US" sz="1000" dirty="0" smtClean="0"/>
              <a:t>retirees.  </a:t>
            </a:r>
            <a:r>
              <a:rPr lang="en-US" sz="1000" dirty="0"/>
              <a:t>Recently, we invited Gemma </a:t>
            </a:r>
            <a:r>
              <a:rPr lang="en-US" sz="1000" dirty="0" smtClean="0"/>
              <a:t>E. Moran </a:t>
            </a:r>
            <a:r>
              <a:rPr lang="en-US" sz="1000" dirty="0"/>
              <a:t>from the Gemma </a:t>
            </a:r>
            <a:r>
              <a:rPr lang="en-US" sz="1000" dirty="0" smtClean="0"/>
              <a:t>E. Moran </a:t>
            </a:r>
            <a:r>
              <a:rPr lang="en-US" sz="1000" dirty="0"/>
              <a:t>United Way Labor Food </a:t>
            </a:r>
            <a:r>
              <a:rPr lang="en-US" sz="1000" dirty="0" smtClean="0"/>
              <a:t>Center.  </a:t>
            </a:r>
            <a:r>
              <a:rPr lang="en-US" sz="1000" dirty="0"/>
              <a:t>A beautiful Labor of Love crystal was presented to her from us for all that she does for the </a:t>
            </a:r>
            <a:r>
              <a:rPr lang="en-US" sz="1000" dirty="0" smtClean="0"/>
              <a:t>community.  </a:t>
            </a:r>
            <a:r>
              <a:rPr lang="en-US" sz="1000" dirty="0"/>
              <a:t>Our retirees are generous enough that they have a money basket there each month and donate to the Gemma </a:t>
            </a:r>
            <a:r>
              <a:rPr lang="en-US" sz="1000" dirty="0" smtClean="0"/>
              <a:t>E. Moran </a:t>
            </a:r>
            <a:r>
              <a:rPr lang="en-US" sz="1000" dirty="0"/>
              <a:t>United Way Labor Food </a:t>
            </a:r>
            <a:r>
              <a:rPr lang="en-US" sz="1000" dirty="0" smtClean="0"/>
              <a:t>Center.  </a:t>
            </a:r>
            <a:r>
              <a:rPr lang="en-US" sz="1000" dirty="0"/>
              <a:t>We also have some home cooking at the luncheons; one of our retirees brings her traditional peanut butter brittle while another is planning his annual soupy workshop</a:t>
            </a:r>
            <a:r>
              <a:rPr lang="en-US" sz="1000" dirty="0" smtClean="0"/>
              <a:t>.</a:t>
            </a:r>
          </a:p>
          <a:p>
            <a:pPr indent="-457200"/>
            <a:r>
              <a:rPr lang="en-US" sz="1000" dirty="0" smtClean="0"/>
              <a:t>     We </a:t>
            </a:r>
            <a:r>
              <a:rPr lang="en-US" sz="1000" dirty="0"/>
              <a:t>currently have an attendance (on average) of 120 </a:t>
            </a:r>
            <a:r>
              <a:rPr lang="en-US" sz="1000" dirty="0" smtClean="0"/>
              <a:t>retirees, including guest, </a:t>
            </a:r>
            <a:r>
              <a:rPr lang="en-US" sz="1000" dirty="0"/>
              <a:t>of the MDA-UAW Local </a:t>
            </a:r>
            <a:r>
              <a:rPr lang="en-US" sz="1000" dirty="0" smtClean="0"/>
              <a:t>571.  </a:t>
            </a:r>
            <a:r>
              <a:rPr lang="en-US" sz="1000" dirty="0"/>
              <a:t>When we are not in “snow bird” season, we have had as much as 130 in </a:t>
            </a:r>
            <a:r>
              <a:rPr lang="en-US" sz="1000" dirty="0" smtClean="0"/>
              <a:t>attendance.  </a:t>
            </a:r>
            <a:r>
              <a:rPr lang="en-US" sz="1000" dirty="0"/>
              <a:t>The retirees consist of husbands and wives, spouses or </a:t>
            </a:r>
            <a:r>
              <a:rPr lang="en-US" sz="1000" dirty="0" smtClean="0"/>
              <a:t>significant</a:t>
            </a:r>
            <a:endParaRPr lang="en-US" sz="1000" dirty="0" smtClean="0">
              <a:latin typeface="Arial" pitchFamily="34" charset="0"/>
              <a:cs typeface="Arial" pitchFamily="34" charset="0"/>
            </a:endParaRPr>
          </a:p>
        </p:txBody>
      </p:sp>
      <p:sp>
        <p:nvSpPr>
          <p:cNvPr id="30" name="TextBox 29"/>
          <p:cNvSpPr txBox="1"/>
          <p:nvPr/>
        </p:nvSpPr>
        <p:spPr>
          <a:xfrm>
            <a:off x="13487400" y="1346200"/>
            <a:ext cx="2428922" cy="3693319"/>
          </a:xfrm>
          <a:prstGeom prst="rect">
            <a:avLst/>
          </a:prstGeom>
          <a:noFill/>
        </p:spPr>
        <p:txBody>
          <a:bodyPr wrap="square" lIns="0" tIns="0" rIns="0" bIns="0" rtlCol="0">
            <a:spAutoFit/>
          </a:bodyPr>
          <a:lstStyle/>
          <a:p>
            <a:pPr indent="-457200"/>
            <a:r>
              <a:rPr lang="en-US" sz="1000" dirty="0"/>
              <a:t>retirees being seated.  Behind the scenes is the union </a:t>
            </a:r>
            <a:r>
              <a:rPr lang="en-US" sz="1000" dirty="0" smtClean="0"/>
              <a:t>President</a:t>
            </a:r>
            <a:r>
              <a:rPr lang="en-US" sz="1000" dirty="0"/>
              <a:t>, William E. Louis and the </a:t>
            </a:r>
            <a:r>
              <a:rPr lang="en-US" sz="1000" dirty="0" smtClean="0"/>
              <a:t>Officers</a:t>
            </a:r>
            <a:r>
              <a:rPr lang="en-US" sz="1000" dirty="0"/>
              <a:t>, </a:t>
            </a:r>
            <a:r>
              <a:rPr lang="en-US" sz="1000" dirty="0" smtClean="0"/>
              <a:t>with </a:t>
            </a:r>
            <a:r>
              <a:rPr lang="en-US" sz="1000" dirty="0"/>
              <a:t>most of the work being done by our </a:t>
            </a:r>
            <a:r>
              <a:rPr lang="en-US" sz="1000" dirty="0" smtClean="0"/>
              <a:t>Office </a:t>
            </a:r>
            <a:r>
              <a:rPr lang="en-US" sz="1000" dirty="0"/>
              <a:t>S</a:t>
            </a:r>
            <a:r>
              <a:rPr lang="en-US" sz="1000" dirty="0" smtClean="0"/>
              <a:t>ecretary </a:t>
            </a:r>
            <a:r>
              <a:rPr lang="en-US" sz="1000" dirty="0"/>
              <a:t>Deb Roy and former secretary Pat Clay, now Recording Secretary and officer of the </a:t>
            </a:r>
            <a:r>
              <a:rPr lang="en-US" sz="1000" dirty="0" smtClean="0"/>
              <a:t>committee.  </a:t>
            </a:r>
            <a:r>
              <a:rPr lang="en-US" sz="1000" dirty="0"/>
              <a:t>Both have been busy planning the luncheons with the restaurants each month, taking phone calls from the retirees, working on the </a:t>
            </a:r>
            <a:r>
              <a:rPr lang="en-US" sz="1000" dirty="0" smtClean="0"/>
              <a:t> attendance</a:t>
            </a:r>
            <a:r>
              <a:rPr lang="en-US" sz="1000" dirty="0"/>
              <a:t>, the memos and literature for the committee</a:t>
            </a:r>
            <a:r>
              <a:rPr lang="en-US" sz="1000" dirty="0" smtClean="0"/>
              <a:t>.</a:t>
            </a:r>
            <a:endParaRPr lang="en-US" sz="1000" dirty="0"/>
          </a:p>
          <a:p>
            <a:r>
              <a:rPr lang="en-US" sz="1000" b="1" dirty="0" smtClean="0"/>
              <a:t>     Come </a:t>
            </a:r>
            <a:r>
              <a:rPr lang="en-US" sz="1000" b="1" dirty="0"/>
              <a:t>one, come all!</a:t>
            </a:r>
            <a:r>
              <a:rPr lang="en-US" sz="1000" dirty="0"/>
              <a:t>  If you are an MDA retiree and would like to attend, you can contact us at the MDA-UAW Local 571 @ </a:t>
            </a:r>
            <a:r>
              <a:rPr lang="en-US" sz="1000" dirty="0" smtClean="0"/>
              <a:t>860-448-0552.  </a:t>
            </a:r>
            <a:r>
              <a:rPr lang="en-US" sz="1000" dirty="0"/>
              <a:t>Ask for Deb Roy, she is happy to assist in any questions you may </a:t>
            </a:r>
            <a:r>
              <a:rPr lang="en-US" sz="1000" dirty="0" smtClean="0"/>
              <a:t>have.  </a:t>
            </a:r>
            <a:r>
              <a:rPr lang="en-US" sz="1000" dirty="0"/>
              <a:t>The retiree </a:t>
            </a:r>
            <a:r>
              <a:rPr lang="en-US" sz="1000" dirty="0" smtClean="0"/>
              <a:t>luncheons are a </a:t>
            </a:r>
            <a:r>
              <a:rPr lang="en-US" sz="1000" dirty="0"/>
              <a:t>huge </a:t>
            </a:r>
            <a:r>
              <a:rPr lang="en-US" sz="1000" dirty="0" smtClean="0"/>
              <a:t>success.  </a:t>
            </a:r>
            <a:r>
              <a:rPr lang="en-US" sz="1000" dirty="0"/>
              <a:t>It’s a very popular event that the retirees and future retirees look forward </a:t>
            </a:r>
            <a:r>
              <a:rPr lang="en-US" sz="1000" dirty="0" smtClean="0"/>
              <a:t>to.  </a:t>
            </a:r>
            <a:r>
              <a:rPr lang="en-US" sz="1000" dirty="0"/>
              <a:t>As a result of good planning over the years, and as it remains, the Retirement Committee is one of our most active </a:t>
            </a:r>
            <a:r>
              <a:rPr lang="en-US" sz="1000" dirty="0" smtClean="0"/>
              <a:t>committees.  </a:t>
            </a:r>
            <a:r>
              <a:rPr lang="en-US" sz="1000" dirty="0"/>
              <a:t>You can locate a list of restaurants and the dates attending by going to our web </a:t>
            </a:r>
            <a:r>
              <a:rPr lang="en-US" sz="1000" dirty="0" smtClean="0"/>
              <a:t>site:</a:t>
            </a:r>
            <a:br>
              <a:rPr lang="en-US" sz="1000" dirty="0" smtClean="0"/>
            </a:br>
            <a:r>
              <a:rPr lang="en-US" sz="1000" dirty="0" smtClean="0"/>
              <a:t>region9a.uaw.org/</a:t>
            </a:r>
            <a:r>
              <a:rPr lang="en-US" sz="1000" dirty="0" err="1" smtClean="0"/>
              <a:t>local571</a:t>
            </a:r>
            <a:r>
              <a:rPr lang="en-US" sz="1000" dirty="0" smtClean="0"/>
              <a:t>(Retiree’s </a:t>
            </a:r>
            <a:r>
              <a:rPr lang="en-US" sz="1000" dirty="0"/>
              <a:t>Corner</a:t>
            </a:r>
            <a:r>
              <a:rPr lang="en-US" sz="1000" dirty="0" smtClean="0"/>
              <a:t>).</a:t>
            </a:r>
            <a:endParaRPr lang="en-US" sz="1000" dirty="0" smtClean="0">
              <a:latin typeface="Arial" pitchFamily="34" charset="0"/>
              <a:cs typeface="Arial" pitchFamily="34" charset="0"/>
            </a:endParaRPr>
          </a:p>
        </p:txBody>
      </p:sp>
      <p:sp>
        <p:nvSpPr>
          <p:cNvPr id="31" name="TextBox 30"/>
          <p:cNvSpPr txBox="1"/>
          <p:nvPr/>
        </p:nvSpPr>
        <p:spPr>
          <a:xfrm>
            <a:off x="10930367" y="1346200"/>
            <a:ext cx="2405086" cy="8771632"/>
          </a:xfrm>
          <a:prstGeom prst="rect">
            <a:avLst/>
          </a:prstGeom>
          <a:noFill/>
        </p:spPr>
        <p:txBody>
          <a:bodyPr wrap="square" lIns="0" tIns="0" rIns="0" bIns="0" rtlCol="0">
            <a:spAutoFit/>
          </a:bodyPr>
          <a:lstStyle/>
          <a:p>
            <a:pPr indent="-457200"/>
            <a:r>
              <a:rPr lang="en-US" sz="1000" dirty="0"/>
              <a:t>others, friends, even care takers for some </a:t>
            </a:r>
            <a:endParaRPr lang="en-US" sz="1000" dirty="0">
              <a:latin typeface="Arial" pitchFamily="34" charset="0"/>
              <a:cs typeface="Arial" pitchFamily="34" charset="0"/>
            </a:endParaRPr>
          </a:p>
          <a:p>
            <a:pPr indent="-457200"/>
            <a:r>
              <a:rPr lang="en-US" sz="1000" dirty="0" smtClean="0"/>
              <a:t>of </a:t>
            </a:r>
            <a:r>
              <a:rPr lang="en-US" sz="1000" dirty="0"/>
              <a:t>our retirees who are there to </a:t>
            </a:r>
            <a:r>
              <a:rPr lang="en-US" sz="1000" dirty="0" smtClean="0"/>
              <a:t>help a </a:t>
            </a:r>
            <a:r>
              <a:rPr lang="en-US" sz="1000" dirty="0"/>
              <a:t>retiree or relation.  We have retiree’s young and those </a:t>
            </a:r>
            <a:r>
              <a:rPr lang="en-US" sz="1000" dirty="0" smtClean="0"/>
              <a:t>that are </a:t>
            </a:r>
            <a:r>
              <a:rPr lang="en-US" sz="1000" dirty="0"/>
              <a:t>many years young, who enjoy their “day out” with their EB community prior to retirement</a:t>
            </a:r>
            <a:r>
              <a:rPr lang="en-US" sz="1000" dirty="0" smtClean="0"/>
              <a:t>.</a:t>
            </a:r>
          </a:p>
          <a:p>
            <a:pPr indent="-457200"/>
            <a:r>
              <a:rPr lang="en-US" sz="1000" dirty="0" smtClean="0"/>
              <a:t>     I </a:t>
            </a:r>
            <a:r>
              <a:rPr lang="en-US" sz="1000" dirty="0"/>
              <a:t>have sat, watched and admired the quality of life these folks have and I get caught up in the laughter in the room, </a:t>
            </a:r>
            <a:r>
              <a:rPr lang="en-US" sz="1000" dirty="0" smtClean="0"/>
              <a:t>enjoying good </a:t>
            </a:r>
            <a:r>
              <a:rPr lang="en-US" sz="1000" dirty="0"/>
              <a:t>food and good </a:t>
            </a:r>
            <a:r>
              <a:rPr lang="en-US" sz="1000" dirty="0" smtClean="0"/>
              <a:t>company.  </a:t>
            </a:r>
            <a:r>
              <a:rPr lang="en-US" sz="1000" dirty="0"/>
              <a:t>It’s easy to say, walking into a luncheon for the first time is always an unsure feeling but rest assured that once you find a table to sit at, one is welcomed with open arms and so appreciative of this </a:t>
            </a:r>
            <a:r>
              <a:rPr lang="en-US" sz="1000" dirty="0" smtClean="0"/>
              <a:t>event.  </a:t>
            </a:r>
            <a:r>
              <a:rPr lang="en-US" sz="1000" dirty="0"/>
              <a:t>It’s a comfortable homey feeling that one really has to witness to “get” the connection these folks have with each </a:t>
            </a:r>
            <a:r>
              <a:rPr lang="en-US" sz="1000" dirty="0" smtClean="0"/>
              <a:t>other.   </a:t>
            </a:r>
            <a:r>
              <a:rPr lang="en-US" sz="1000" dirty="0"/>
              <a:t>At this time, we have one former president who attends the </a:t>
            </a:r>
            <a:r>
              <a:rPr lang="en-US" sz="1000" dirty="0" smtClean="0"/>
              <a:t>luncheons.  </a:t>
            </a:r>
            <a:r>
              <a:rPr lang="en-US" sz="1000" dirty="0"/>
              <a:t>A short time ago, there were two, sadly, </a:t>
            </a:r>
            <a:r>
              <a:rPr lang="en-US" sz="1000" dirty="0" smtClean="0"/>
              <a:t>Mr. E. Roy </a:t>
            </a:r>
            <a:r>
              <a:rPr lang="en-US" sz="1000" dirty="0"/>
              <a:t>Colville passed in February</a:t>
            </a:r>
            <a:r>
              <a:rPr lang="en-US" sz="1000" dirty="0" smtClean="0"/>
              <a:t>.</a:t>
            </a:r>
            <a:endParaRPr lang="en-US" sz="1000" dirty="0"/>
          </a:p>
          <a:p>
            <a:r>
              <a:rPr lang="en-US" sz="1000" dirty="0" smtClean="0"/>
              <a:t>     This </a:t>
            </a:r>
            <a:r>
              <a:rPr lang="en-US" sz="1000" dirty="0"/>
              <a:t>luncheon has been a monthly tradition for many </a:t>
            </a:r>
            <a:r>
              <a:rPr lang="en-US" sz="1000" dirty="0" smtClean="0"/>
              <a:t>years.  </a:t>
            </a:r>
            <a:r>
              <a:rPr lang="en-US" sz="1000" dirty="0"/>
              <a:t>I have gathered facts that get me back to 1990, recognizing that we did not have an active Retiree Committee </a:t>
            </a:r>
            <a:r>
              <a:rPr lang="en-US" sz="1000" dirty="0" smtClean="0"/>
              <a:t>then.  </a:t>
            </a:r>
            <a:r>
              <a:rPr lang="en-US" sz="1000" dirty="0"/>
              <a:t>That was when </a:t>
            </a:r>
            <a:r>
              <a:rPr lang="en-US" sz="1000" dirty="0" smtClean="0"/>
              <a:t>E. Roy </a:t>
            </a:r>
            <a:r>
              <a:rPr lang="en-US" sz="1000" dirty="0"/>
              <a:t>Colville asked if Jane Manley and Clark Lane (designers) to co-chair the Retiree </a:t>
            </a:r>
            <a:r>
              <a:rPr lang="en-US" sz="1000" dirty="0" smtClean="0"/>
              <a:t>Committee.   </a:t>
            </a:r>
            <a:r>
              <a:rPr lang="en-US" sz="1000" dirty="0"/>
              <a:t>After they took over and the first luncheon was scheduled, </a:t>
            </a:r>
            <a:r>
              <a:rPr lang="en-US" sz="1000" dirty="0" err="1"/>
              <a:t>EB</a:t>
            </a:r>
            <a:r>
              <a:rPr lang="en-US" sz="1000" dirty="0"/>
              <a:t> President Jim Turner was asked to attend, and he </a:t>
            </a:r>
            <a:r>
              <a:rPr lang="en-US" sz="1000" dirty="0" smtClean="0"/>
              <a:t>did.  </a:t>
            </a:r>
            <a:r>
              <a:rPr lang="en-US" sz="1000" dirty="0"/>
              <a:t>Since then, former Recording Secretary, Jim Kelly and his wife Joan took over the Retiree </a:t>
            </a:r>
            <a:r>
              <a:rPr lang="en-US" sz="1000" dirty="0" smtClean="0"/>
              <a:t>Committee.  </a:t>
            </a:r>
            <a:r>
              <a:rPr lang="en-US" sz="1000" dirty="0"/>
              <a:t>They contributed their time to make the luncheons a </a:t>
            </a:r>
            <a:r>
              <a:rPr lang="en-US" sz="1000" dirty="0" smtClean="0"/>
              <a:t>success.  </a:t>
            </a:r>
            <a:r>
              <a:rPr lang="en-US" sz="1000" dirty="0"/>
              <a:t>They did all the prep work for each event from their </a:t>
            </a:r>
            <a:r>
              <a:rPr lang="en-US" sz="1000" dirty="0" smtClean="0"/>
              <a:t>home.  </a:t>
            </a:r>
            <a:r>
              <a:rPr lang="en-US" sz="1000" dirty="0"/>
              <a:t>Since </a:t>
            </a:r>
            <a:r>
              <a:rPr lang="en-US" sz="1000" dirty="0" smtClean="0"/>
              <a:t>then, we </a:t>
            </a:r>
            <a:r>
              <a:rPr lang="en-US" sz="1000" dirty="0"/>
              <a:t>at the </a:t>
            </a:r>
            <a:r>
              <a:rPr lang="en-US" sz="1000" dirty="0" smtClean="0"/>
              <a:t>MDA-UAW </a:t>
            </a:r>
            <a:r>
              <a:rPr lang="en-US" sz="1000" dirty="0"/>
              <a:t>Local 571 office and our Retiree Committee chair team, have worked hard to continue the luncheon tradition in the manner that our predecessors did, all the while, improving what we can along the </a:t>
            </a:r>
            <a:r>
              <a:rPr lang="en-US" sz="1000" dirty="0" smtClean="0"/>
              <a:t>way.  </a:t>
            </a:r>
            <a:r>
              <a:rPr lang="en-US" sz="1000" dirty="0"/>
              <a:t>The Chairman of the Retiree Chapter is retiree Omar “Dan” Hall, his wife Karen; retiree Ron </a:t>
            </a:r>
            <a:r>
              <a:rPr lang="en-US" sz="1000" dirty="0" err="1"/>
              <a:t>Arner</a:t>
            </a:r>
            <a:r>
              <a:rPr lang="en-US" sz="1000" dirty="0"/>
              <a:t> and his wife Helen and retiree Don </a:t>
            </a:r>
            <a:r>
              <a:rPr lang="en-US" sz="1000" dirty="0" err="1"/>
              <a:t>Degidio</a:t>
            </a:r>
            <a:r>
              <a:rPr lang="en-US" sz="1000" dirty="0"/>
              <a:t> and his wife </a:t>
            </a:r>
            <a:r>
              <a:rPr lang="en-US" sz="1000" dirty="0" smtClean="0"/>
              <a:t>Lucy.  </a:t>
            </a:r>
            <a:r>
              <a:rPr lang="en-US" sz="1000" dirty="0"/>
              <a:t>Much of the planning and prep work is done at the </a:t>
            </a:r>
            <a:r>
              <a:rPr lang="en-US" sz="1000" dirty="0" smtClean="0"/>
              <a:t>MDA-UAW </a:t>
            </a:r>
            <a:r>
              <a:rPr lang="en-US" sz="1000" dirty="0"/>
              <a:t>office; our six volunteers donate about two days each month at our </a:t>
            </a:r>
            <a:r>
              <a:rPr lang="en-US" sz="1000" dirty="0" smtClean="0"/>
              <a:t>office.  </a:t>
            </a:r>
            <a:r>
              <a:rPr lang="en-US" sz="1000" dirty="0"/>
              <a:t>They are busy each month sending out our memos and retiree literature or getting badges </a:t>
            </a:r>
            <a:r>
              <a:rPr lang="en-US" sz="1000" dirty="0" smtClean="0"/>
              <a:t>ready </a:t>
            </a:r>
            <a:r>
              <a:rPr lang="en-US" sz="1000" dirty="0"/>
              <a:t>for the next </a:t>
            </a:r>
            <a:r>
              <a:rPr lang="en-US" sz="1000" dirty="0" smtClean="0"/>
              <a:t>luncheon. This </a:t>
            </a:r>
            <a:r>
              <a:rPr lang="en-US" sz="1000" dirty="0"/>
              <a:t>committee is also active in different aspects of our planning </a:t>
            </a:r>
            <a:r>
              <a:rPr lang="en-US" sz="1000" dirty="0" smtClean="0"/>
              <a:t>for </a:t>
            </a:r>
            <a:r>
              <a:rPr lang="en-US" sz="1000" dirty="0"/>
              <a:t>the next year and anything that might come up in </a:t>
            </a:r>
            <a:r>
              <a:rPr lang="en-US" sz="1000" dirty="0" smtClean="0"/>
              <a:t>between.  </a:t>
            </a:r>
            <a:r>
              <a:rPr lang="en-US" sz="1000" dirty="0"/>
              <a:t>You will surely see them at each luncheon at the greet table prior to </a:t>
            </a:r>
            <a:r>
              <a:rPr lang="en-US" sz="1000" dirty="0" smtClean="0"/>
              <a:t>the</a:t>
            </a:r>
            <a:endParaRPr lang="en-US" sz="1000" dirty="0"/>
          </a:p>
        </p:txBody>
      </p:sp>
      <p:sp>
        <p:nvSpPr>
          <p:cNvPr id="16" name="Rectangle 15"/>
          <p:cNvSpPr/>
          <p:nvPr/>
        </p:nvSpPr>
        <p:spPr>
          <a:xfrm>
            <a:off x="525780" y="7871820"/>
            <a:ext cx="7564250" cy="2031325"/>
          </a:xfrm>
          <a:prstGeom prst="rect">
            <a:avLst/>
          </a:prstGeom>
        </p:spPr>
        <p:txBody>
          <a:bodyPr wrap="square">
            <a:spAutoFit/>
          </a:bodyPr>
          <a:lstStyle/>
          <a:p>
            <a:r>
              <a:rPr lang="en-US" sz="1050" dirty="0" smtClean="0"/>
              <a:t>In </a:t>
            </a:r>
            <a:r>
              <a:rPr lang="en-US" sz="1050" dirty="0"/>
              <a:t>2004, the Institute of Medicine (IOM) found there was sufficient evidence to link indoor exposure to mold with upper respiratory tract symptoms, cough and wheeze in otherwise healthy people; with asthma symptoms in people with asthma and with hypersensitivity </a:t>
            </a:r>
            <a:r>
              <a:rPr lang="en-US" sz="1050" dirty="0" err="1"/>
              <a:t>pneumonit</a:t>
            </a:r>
            <a:r>
              <a:rPr lang="en-US" sz="1050" dirty="0"/>
              <a:t> is in individuals susceptible to that immune mediated condition.</a:t>
            </a:r>
          </a:p>
          <a:p>
            <a:r>
              <a:rPr lang="en-US" sz="1050" dirty="0"/>
              <a:t/>
            </a:r>
            <a:br>
              <a:rPr lang="en-US" sz="1050" dirty="0"/>
            </a:br>
            <a:r>
              <a:rPr lang="en-US" sz="1050" dirty="0"/>
              <a:t>A common sense approach should be used for any mold contamination existing inside buildings and </a:t>
            </a:r>
            <a:r>
              <a:rPr lang="en-US" sz="1050" dirty="0" smtClean="0"/>
              <a:t>homes. </a:t>
            </a:r>
            <a:endParaRPr lang="en-US" sz="1050" dirty="0"/>
          </a:p>
          <a:p>
            <a:r>
              <a:rPr lang="en-US" sz="1050" dirty="0"/>
              <a:t/>
            </a:r>
            <a:br>
              <a:rPr lang="en-US" sz="1050" dirty="0"/>
            </a:br>
            <a:r>
              <a:rPr lang="en-US" sz="1050" dirty="0"/>
              <a:t>The common health concerns from molds include hay fever like allergic </a:t>
            </a:r>
            <a:r>
              <a:rPr lang="en-US" sz="1050" dirty="0" smtClean="0"/>
              <a:t>symptoms. Certain </a:t>
            </a:r>
            <a:r>
              <a:rPr lang="en-US" sz="1050" dirty="0"/>
              <a:t>individuals with chronic respiratory disease (chronic obstructive pulmonary disorder, asthma) may experience difficulty </a:t>
            </a:r>
            <a:r>
              <a:rPr lang="en-US" sz="1050" dirty="0" smtClean="0"/>
              <a:t>breathing. Individuals </a:t>
            </a:r>
            <a:r>
              <a:rPr lang="en-US" sz="1050" dirty="0"/>
              <a:t>with immune suppression may be at increased risk for infection from </a:t>
            </a:r>
            <a:r>
              <a:rPr lang="en-US" sz="1050" dirty="0" smtClean="0"/>
              <a:t>molds. If </a:t>
            </a:r>
            <a:r>
              <a:rPr lang="en-US" sz="1050" dirty="0"/>
              <a:t>you or your family members have these conditions, a qualified medical clinician should be consulted for diagnosis and </a:t>
            </a:r>
            <a:r>
              <a:rPr lang="en-US" sz="1050" dirty="0" smtClean="0"/>
              <a:t>treatment. For </a:t>
            </a:r>
            <a:r>
              <a:rPr lang="en-US" sz="1050" dirty="0"/>
              <a:t>the most part, one should take routine measures to prevent mold growth in the home.</a:t>
            </a:r>
          </a:p>
          <a:p>
            <a:r>
              <a:rPr lang="en-US" sz="1050" dirty="0"/>
              <a:t> </a:t>
            </a:r>
          </a:p>
          <a:p>
            <a:r>
              <a:rPr lang="en-US" sz="1050" dirty="0"/>
              <a:t>There will be more articles about mold in the future</a:t>
            </a:r>
            <a:r>
              <a:rPr lang="en-US" sz="1050" dirty="0" smtClean="0"/>
              <a:t>.</a:t>
            </a:r>
          </a:p>
        </p:txBody>
      </p:sp>
      <p:sp>
        <p:nvSpPr>
          <p:cNvPr id="34" name="Rectangle 33"/>
          <p:cNvSpPr/>
          <p:nvPr/>
        </p:nvSpPr>
        <p:spPr>
          <a:xfrm>
            <a:off x="3521802" y="7214119"/>
            <a:ext cx="4599848" cy="615553"/>
          </a:xfrm>
          <a:prstGeom prst="rect">
            <a:avLst/>
          </a:prstGeom>
        </p:spPr>
        <p:txBody>
          <a:bodyPr wrap="square">
            <a:spAutoFit/>
          </a:bodyPr>
          <a:lstStyle/>
          <a:p>
            <a:r>
              <a:rPr lang="en-US" sz="800" i="1" dirty="0" smtClean="0"/>
              <a:t>Contributed by </a:t>
            </a:r>
            <a:r>
              <a:rPr lang="en-US" sz="800" i="1" dirty="0"/>
              <a:t>Robert </a:t>
            </a:r>
            <a:r>
              <a:rPr lang="en-US" sz="800" i="1" dirty="0" smtClean="0"/>
              <a:t>Valentine</a:t>
            </a:r>
          </a:p>
          <a:p>
            <a:r>
              <a:rPr lang="en-US" sz="800" i="1" dirty="0"/>
              <a:t>Information gathered from the 2012 </a:t>
            </a:r>
            <a:r>
              <a:rPr lang="en-US" sz="800" i="1" dirty="0" smtClean="0"/>
              <a:t>Health &amp; </a:t>
            </a:r>
            <a:r>
              <a:rPr lang="en-US" sz="800" i="1" dirty="0"/>
              <a:t>Safety </a:t>
            </a:r>
            <a:r>
              <a:rPr lang="en-US" sz="800" i="1" dirty="0" smtClean="0"/>
              <a:t>Conference held at the</a:t>
            </a:r>
          </a:p>
          <a:p>
            <a:r>
              <a:rPr lang="en-US" sz="800" i="1" dirty="0" smtClean="0"/>
              <a:t>The </a:t>
            </a:r>
            <a:r>
              <a:rPr lang="en-US" sz="800" i="1" dirty="0"/>
              <a:t>Walter and May Reuther Family Education </a:t>
            </a:r>
            <a:r>
              <a:rPr lang="en-US" sz="800" i="1" dirty="0" smtClean="0"/>
              <a:t>Center</a:t>
            </a:r>
            <a:r>
              <a:rPr lang="en-US" sz="800" b="1" dirty="0" smtClean="0"/>
              <a:t>, </a:t>
            </a:r>
            <a:r>
              <a:rPr lang="en-US" sz="800" i="1" dirty="0" smtClean="0"/>
              <a:t>Black </a:t>
            </a:r>
            <a:r>
              <a:rPr lang="en-US" sz="800" i="1" dirty="0"/>
              <a:t>Lake, </a:t>
            </a:r>
            <a:r>
              <a:rPr lang="en-US" sz="800" i="1" dirty="0" smtClean="0"/>
              <a:t>Onaway </a:t>
            </a:r>
            <a:r>
              <a:rPr lang="en-US" sz="800" i="1" dirty="0"/>
              <a:t>MI</a:t>
            </a:r>
          </a:p>
          <a:p>
            <a:endParaRPr lang="en-US" sz="1000" dirty="0"/>
          </a:p>
        </p:txBody>
      </p:sp>
      <p:grpSp>
        <p:nvGrpSpPr>
          <p:cNvPr id="18" name="Group 17"/>
          <p:cNvGrpSpPr/>
          <p:nvPr/>
        </p:nvGrpSpPr>
        <p:grpSpPr>
          <a:xfrm>
            <a:off x="368300" y="6174465"/>
            <a:ext cx="7327900" cy="1666875"/>
            <a:chOff x="368300" y="6192798"/>
            <a:chExt cx="7327900" cy="1666875"/>
          </a:xfrm>
        </p:grpSpPr>
        <p:pic>
          <p:nvPicPr>
            <p:cNvPr id="2050" name="Picture 2" descr="http://ts3.mm.bing.net/th?id=H.4573346545599142&amp;pid=1.7"/>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68300" y="6192798"/>
              <a:ext cx="2857500" cy="1666875"/>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Rectangle 13"/>
            <p:cNvSpPr/>
            <p:nvPr/>
          </p:nvSpPr>
          <p:spPr>
            <a:xfrm>
              <a:off x="628652" y="6572252"/>
              <a:ext cx="838200" cy="923330"/>
            </a:xfrm>
            <a:prstGeom prst="rect">
              <a:avLst/>
            </a:prstGeom>
            <a:noFill/>
            <a:ln>
              <a:noFill/>
            </a:ln>
          </p:spPr>
          <p:txBody>
            <a:bodyPr wrap="square" lIns="91440" tIns="45720" rIns="91440" bIns="45720">
              <a:spAutoFit/>
            </a:bodyPr>
            <a:lstStyle/>
            <a:p>
              <a:pPr algn="ctr"/>
              <a:r>
                <a:rPr lang="en-US" sz="5400" dirty="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rPr>
                <a:t>M</a:t>
              </a:r>
              <a:endParaRPr lang="en-US" sz="5400" b="0" cap="none" spc="0" dirty="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endParaRPr>
            </a:p>
          </p:txBody>
        </p:sp>
        <p:sp>
          <p:nvSpPr>
            <p:cNvPr id="32" name="Rectangle 31"/>
            <p:cNvSpPr/>
            <p:nvPr/>
          </p:nvSpPr>
          <p:spPr>
            <a:xfrm>
              <a:off x="1219200" y="6572252"/>
              <a:ext cx="838200" cy="923330"/>
            </a:xfrm>
            <a:prstGeom prst="rect">
              <a:avLst/>
            </a:prstGeom>
            <a:noFill/>
            <a:ln>
              <a:noFill/>
            </a:ln>
          </p:spPr>
          <p:txBody>
            <a:bodyPr wrap="square" lIns="91440" tIns="45720" rIns="91440" bIns="45720">
              <a:spAutoFit/>
            </a:bodyPr>
            <a:lstStyle/>
            <a:p>
              <a:pPr algn="ctr"/>
              <a:r>
                <a:rPr lang="en-US" sz="5400" dirty="0" smtClean="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rPr>
                <a:t>O</a:t>
              </a:r>
              <a:endParaRPr lang="en-US" sz="5400" b="0" cap="none" spc="0" dirty="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endParaRPr>
            </a:p>
          </p:txBody>
        </p:sp>
        <p:sp>
          <p:nvSpPr>
            <p:cNvPr id="35" name="Rectangle 34"/>
            <p:cNvSpPr/>
            <p:nvPr/>
          </p:nvSpPr>
          <p:spPr>
            <a:xfrm>
              <a:off x="1724030" y="6583621"/>
              <a:ext cx="838200" cy="923330"/>
            </a:xfrm>
            <a:prstGeom prst="rect">
              <a:avLst/>
            </a:prstGeom>
            <a:noFill/>
            <a:ln>
              <a:noFill/>
            </a:ln>
          </p:spPr>
          <p:txBody>
            <a:bodyPr wrap="square" lIns="91440" tIns="45720" rIns="91440" bIns="45720">
              <a:spAutoFit/>
            </a:bodyPr>
            <a:lstStyle/>
            <a:p>
              <a:pPr algn="ctr"/>
              <a:r>
                <a:rPr lang="en-US" sz="5400" dirty="0" smtClean="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rPr>
                <a:t>L</a:t>
              </a:r>
              <a:endParaRPr lang="en-US" sz="5400" b="0" cap="none" spc="0" dirty="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endParaRPr>
            </a:p>
          </p:txBody>
        </p:sp>
        <p:sp>
          <p:nvSpPr>
            <p:cNvPr id="36" name="Rectangle 35"/>
            <p:cNvSpPr/>
            <p:nvPr/>
          </p:nvSpPr>
          <p:spPr>
            <a:xfrm>
              <a:off x="2209800" y="6578858"/>
              <a:ext cx="838200" cy="923330"/>
            </a:xfrm>
            <a:prstGeom prst="rect">
              <a:avLst/>
            </a:prstGeom>
            <a:noFill/>
            <a:ln>
              <a:noFill/>
            </a:ln>
          </p:spPr>
          <p:txBody>
            <a:bodyPr wrap="square" lIns="91440" tIns="45720" rIns="91440" bIns="45720">
              <a:spAutoFit/>
            </a:bodyPr>
            <a:lstStyle/>
            <a:p>
              <a:pPr algn="ctr"/>
              <a:r>
                <a:rPr lang="en-US" sz="5400" dirty="0" smtClean="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rPr>
                <a:t>D</a:t>
              </a:r>
              <a:endParaRPr lang="en-US" sz="5400" b="0" cap="none" spc="0" dirty="0">
                <a:ln w="28575" cmpd="sng">
                  <a:solidFill>
                    <a:schemeClr val="tx1"/>
                  </a:solidFill>
                  <a:prstDash val="solid"/>
                </a:ln>
                <a:noFill/>
                <a:effectLst>
                  <a:glow rad="63500">
                    <a:schemeClr val="accent3">
                      <a:lumMod val="75000"/>
                      <a:alpha val="58000"/>
                    </a:schemeClr>
                  </a:glow>
                </a:effectLst>
                <a:latin typeface="Arial Black" pitchFamily="34" charset="0"/>
                <a:ea typeface="Adobe Gothic Std B" pitchFamily="34" charset="-128"/>
                <a:cs typeface="Arial" pitchFamily="34" charset="0"/>
              </a:endParaRPr>
            </a:p>
          </p:txBody>
        </p:sp>
        <p:sp>
          <p:nvSpPr>
            <p:cNvPr id="37" name="Rectangle 36"/>
            <p:cNvSpPr/>
            <p:nvPr/>
          </p:nvSpPr>
          <p:spPr>
            <a:xfrm>
              <a:off x="3194491" y="6737509"/>
              <a:ext cx="4501709" cy="615553"/>
            </a:xfrm>
            <a:prstGeom prst="rect">
              <a:avLst/>
            </a:prstGeom>
            <a:noFill/>
            <a:ln>
              <a:noFill/>
            </a:ln>
          </p:spPr>
          <p:txBody>
            <a:bodyPr wrap="square" lIns="91440" tIns="45720" rIns="91440" bIns="45720">
              <a:spAutoFit/>
            </a:bodyPr>
            <a:lstStyle/>
            <a:p>
              <a:pPr algn="ctr"/>
              <a:r>
                <a:rPr lang="en-US" sz="3400" dirty="0" smtClean="0">
                  <a:ln w="28575" cmpd="sng">
                    <a:solidFill>
                      <a:schemeClr val="tx1"/>
                    </a:solidFill>
                    <a:prstDash val="solid"/>
                  </a:ln>
                  <a:noFill/>
                  <a:effectLst>
                    <a:glow rad="101600">
                      <a:schemeClr val="accent3">
                        <a:satMod val="175000"/>
                        <a:alpha val="40000"/>
                      </a:schemeClr>
                    </a:glow>
                  </a:effectLst>
                  <a:latin typeface="Arial Black" pitchFamily="34" charset="0"/>
                  <a:ea typeface="Adobe Gothic Std B" pitchFamily="34" charset="-128"/>
                  <a:cs typeface="Arial" pitchFamily="34" charset="0"/>
                </a:rPr>
                <a:t>GET THE FACTS</a:t>
              </a:r>
              <a:endParaRPr lang="en-US" sz="3400" b="0" cap="none" spc="0" dirty="0">
                <a:ln w="28575" cmpd="sng">
                  <a:solidFill>
                    <a:schemeClr val="tx1"/>
                  </a:solidFill>
                  <a:prstDash val="solid"/>
                </a:ln>
                <a:noFill/>
                <a:effectLst>
                  <a:glow rad="101600">
                    <a:schemeClr val="accent3">
                      <a:satMod val="175000"/>
                      <a:alpha val="40000"/>
                    </a:schemeClr>
                  </a:glow>
                </a:effectLst>
                <a:latin typeface="Arial Black" pitchFamily="34" charset="0"/>
                <a:ea typeface="Adobe Gothic Std B" pitchFamily="34" charset="-128"/>
                <a:cs typeface="Arial" pitchFamily="34" charset="0"/>
              </a:endParaRPr>
            </a:p>
          </p:txBody>
        </p:sp>
        <p:sp>
          <p:nvSpPr>
            <p:cNvPr id="38" name="Rectangle 37"/>
            <p:cNvSpPr/>
            <p:nvPr/>
          </p:nvSpPr>
          <p:spPr>
            <a:xfrm>
              <a:off x="2804160" y="6545580"/>
              <a:ext cx="838200" cy="923330"/>
            </a:xfrm>
            <a:prstGeom prst="rect">
              <a:avLst/>
            </a:prstGeom>
            <a:noFill/>
            <a:ln>
              <a:noFill/>
            </a:ln>
          </p:spPr>
          <p:txBody>
            <a:bodyPr wrap="square" lIns="91440" tIns="45720" rIns="91440" bIns="45720">
              <a:spAutoFit/>
            </a:bodyPr>
            <a:lstStyle/>
            <a:p>
              <a:pPr algn="ctr"/>
              <a:r>
                <a:rPr lang="en-US" sz="5400" dirty="0" smtClean="0">
                  <a:ln w="28575" cmpd="sng">
                    <a:solidFill>
                      <a:schemeClr val="tx1"/>
                    </a:solidFill>
                    <a:prstDash val="solid"/>
                  </a:ln>
                  <a:noFill/>
                  <a:effectLst>
                    <a:glow rad="101600">
                      <a:schemeClr val="accent3">
                        <a:satMod val="175000"/>
                        <a:alpha val="40000"/>
                      </a:schemeClr>
                    </a:glow>
                  </a:effectLst>
                  <a:latin typeface="Arial Black" pitchFamily="34" charset="0"/>
                  <a:ea typeface="Adobe Gothic Std B" pitchFamily="34" charset="-128"/>
                  <a:cs typeface="Arial" pitchFamily="34" charset="0"/>
                </a:rPr>
                <a:t>-</a:t>
              </a:r>
              <a:endParaRPr lang="en-US" sz="5400" b="0" cap="none" spc="0" dirty="0">
                <a:ln w="28575" cmpd="sng">
                  <a:solidFill>
                    <a:schemeClr val="tx1"/>
                  </a:solidFill>
                  <a:prstDash val="solid"/>
                </a:ln>
                <a:noFill/>
                <a:effectLst>
                  <a:glow rad="101600">
                    <a:schemeClr val="accent3">
                      <a:satMod val="175000"/>
                      <a:alpha val="40000"/>
                    </a:schemeClr>
                  </a:glow>
                </a:effectLst>
                <a:latin typeface="Arial Black" pitchFamily="34" charset="0"/>
                <a:ea typeface="Adobe Gothic Std B" pitchFamily="34" charset="-128"/>
                <a:cs typeface="Arial" pitchFamily="34" charset="0"/>
              </a:endParaRPr>
            </a:p>
          </p:txBody>
        </p:sp>
      </p:grpSp>
      <p:pic>
        <p:nvPicPr>
          <p:cNvPr id="3" name="Picture 2"/>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334924" y="5612576"/>
            <a:ext cx="7881975" cy="802735"/>
          </a:xfrm>
          <a:prstGeom prst="rect">
            <a:avLst/>
          </a:prstGeom>
        </p:spPr>
      </p:pic>
      <p:sp>
        <p:nvSpPr>
          <p:cNvPr id="28" name="Rectangle 27"/>
          <p:cNvSpPr/>
          <p:nvPr/>
        </p:nvSpPr>
        <p:spPr>
          <a:xfrm>
            <a:off x="1647372" y="5624286"/>
            <a:ext cx="4203074" cy="553998"/>
          </a:xfrm>
          <a:prstGeom prst="rect">
            <a:avLst/>
          </a:prstGeom>
          <a:noFill/>
        </p:spPr>
        <p:txBody>
          <a:bodyPr wrap="none" lIns="91440" tIns="45720" rIns="91440" bIns="45720">
            <a:spAutoFit/>
          </a:bodyPr>
          <a:lstStyle/>
          <a:p>
            <a:r>
              <a:rPr lang="en-US" sz="3000" b="1"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HEALTH &amp; SAFETY</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sp>
        <p:nvSpPr>
          <p:cNvPr id="6" name="TextBox 5"/>
          <p:cNvSpPr txBox="1"/>
          <p:nvPr/>
        </p:nvSpPr>
        <p:spPr>
          <a:xfrm>
            <a:off x="8297143" y="3625183"/>
            <a:ext cx="2558838" cy="323165"/>
          </a:xfrm>
          <a:prstGeom prst="rect">
            <a:avLst/>
          </a:prstGeom>
          <a:noFill/>
        </p:spPr>
        <p:txBody>
          <a:bodyPr wrap="square" rtlCol="0">
            <a:spAutoFit/>
          </a:bodyPr>
          <a:lstStyle/>
          <a:p>
            <a:pPr algn="ctr"/>
            <a:r>
              <a:rPr lang="en-US" sz="1500" b="1" dirty="0" smtClean="0">
                <a:latin typeface="Arial" pitchFamily="34" charset="0"/>
                <a:cs typeface="Arial" pitchFamily="34" charset="0"/>
              </a:rPr>
              <a:t>RETIREE LUNCHEONS</a:t>
            </a:r>
          </a:p>
        </p:txBody>
      </p:sp>
      <p:pic>
        <p:nvPicPr>
          <p:cNvPr id="39" name="Picture 38"/>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1107989" y="381000"/>
            <a:ext cx="7121611" cy="844550"/>
          </a:xfrm>
          <a:prstGeom prst="rect">
            <a:avLst/>
          </a:prstGeom>
        </p:spPr>
      </p:pic>
      <p:pic>
        <p:nvPicPr>
          <p:cNvPr id="61" name="Picture 6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64644" y="5631540"/>
            <a:ext cx="6569556" cy="779082"/>
          </a:xfrm>
          <a:prstGeom prst="rect">
            <a:avLst/>
          </a:prstGeom>
        </p:spPr>
      </p:pic>
      <p:pic>
        <p:nvPicPr>
          <p:cNvPr id="62" name="Picture 61"/>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235754" y="381000"/>
            <a:ext cx="7055011" cy="836652"/>
          </a:xfrm>
          <a:prstGeom prst="rect">
            <a:avLst/>
          </a:prstGeom>
        </p:spPr>
      </p:pic>
      <p:grpSp>
        <p:nvGrpSpPr>
          <p:cNvPr id="7" name="Group 6"/>
          <p:cNvGrpSpPr/>
          <p:nvPr/>
        </p:nvGrpSpPr>
        <p:grpSpPr>
          <a:xfrm>
            <a:off x="13411200" y="5264150"/>
            <a:ext cx="2590799" cy="4448725"/>
            <a:chOff x="13420725" y="5333449"/>
            <a:chExt cx="2590799" cy="4448725"/>
          </a:xfrm>
        </p:grpSpPr>
        <p:pic>
          <p:nvPicPr>
            <p:cNvPr id="75" name="Picture 74"/>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3465719" y="6166699"/>
              <a:ext cx="2444878" cy="1833658"/>
            </a:xfrm>
            <a:prstGeom prst="rect">
              <a:avLst/>
            </a:prstGeom>
          </p:spPr>
        </p:pic>
        <p:sp>
          <p:nvSpPr>
            <p:cNvPr id="4" name="Rectangle 3"/>
            <p:cNvSpPr/>
            <p:nvPr/>
          </p:nvSpPr>
          <p:spPr>
            <a:xfrm>
              <a:off x="13439775" y="5333449"/>
              <a:ext cx="2492504" cy="4429676"/>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13538200" y="8048020"/>
              <a:ext cx="2394078" cy="615553"/>
            </a:xfrm>
            <a:prstGeom prst="rect">
              <a:avLst/>
            </a:prstGeom>
          </p:spPr>
          <p:txBody>
            <a:bodyPr wrap="square" lIns="0" tIns="0" rIns="0" bIns="0">
              <a:spAutoFit/>
            </a:bodyPr>
            <a:lstStyle/>
            <a:p>
              <a:r>
                <a:rPr lang="en-US" sz="1000" i="1" dirty="0" smtClean="0"/>
                <a:t>Left to Right:  </a:t>
              </a:r>
              <a:r>
                <a:rPr lang="en-US" sz="1000" b="1" i="1" dirty="0" smtClean="0"/>
                <a:t>Barry </a:t>
              </a:r>
              <a:r>
                <a:rPr lang="en-US" sz="1000" b="1" i="1" dirty="0" err="1" smtClean="0"/>
                <a:t>Bayly</a:t>
              </a:r>
              <a:r>
                <a:rPr lang="en-US" sz="1000" b="1" i="1" dirty="0" smtClean="0"/>
                <a:t> </a:t>
              </a:r>
              <a:r>
                <a:rPr lang="en-US" sz="1000" i="1" dirty="0" smtClean="0"/>
                <a:t>and wife Denise, </a:t>
              </a:r>
              <a:r>
                <a:rPr lang="en-US" sz="1000" b="1" i="1" dirty="0" smtClean="0"/>
                <a:t>Julie Kushner </a:t>
              </a:r>
              <a:r>
                <a:rPr lang="en-US" sz="1000" i="1" dirty="0" smtClean="0"/>
                <a:t>and husband Larry, </a:t>
              </a:r>
              <a:r>
                <a:rPr lang="en-US" sz="1000" b="1" i="1" dirty="0" smtClean="0"/>
                <a:t>Ted </a:t>
              </a:r>
              <a:r>
                <a:rPr lang="en-US" sz="1000" b="1" i="1" dirty="0" err="1" smtClean="0"/>
                <a:t>Feng</a:t>
              </a:r>
              <a:r>
                <a:rPr lang="en-US" sz="1000" b="1" i="1" dirty="0" smtClean="0"/>
                <a:t> </a:t>
              </a:r>
              <a:r>
                <a:rPr lang="en-US" sz="1000" i="1" dirty="0" smtClean="0"/>
                <a:t>and wife Karen, </a:t>
              </a:r>
              <a:r>
                <a:rPr lang="en-US" sz="1000" b="1" i="1" dirty="0" smtClean="0"/>
                <a:t>Beverley Brakeman </a:t>
              </a:r>
              <a:r>
                <a:rPr lang="en-US" sz="1000" i="1" dirty="0" smtClean="0"/>
                <a:t>accompanied by Steve </a:t>
              </a:r>
              <a:r>
                <a:rPr lang="en-US" sz="1000" i="1" dirty="0" err="1" smtClean="0"/>
                <a:t>Spalla</a:t>
              </a:r>
              <a:endParaRPr lang="en-US" sz="1000" dirty="0"/>
            </a:p>
          </p:txBody>
        </p:sp>
        <p:sp>
          <p:nvSpPr>
            <p:cNvPr id="77" name="Rectangle 76"/>
            <p:cNvSpPr/>
            <p:nvPr/>
          </p:nvSpPr>
          <p:spPr>
            <a:xfrm>
              <a:off x="13420725" y="8720345"/>
              <a:ext cx="2590799" cy="1061829"/>
            </a:xfrm>
            <a:prstGeom prst="rect">
              <a:avLst/>
            </a:prstGeom>
          </p:spPr>
          <p:txBody>
            <a:bodyPr wrap="square">
              <a:spAutoFit/>
            </a:bodyPr>
            <a:lstStyle/>
            <a:p>
              <a:r>
                <a:rPr lang="en-US" sz="1050" dirty="0" smtClean="0"/>
                <a:t>Our UAW Region </a:t>
              </a:r>
              <a:r>
                <a:rPr lang="en-US" sz="1050" dirty="0" err="1" smtClean="0"/>
                <a:t>9A</a:t>
              </a:r>
              <a:r>
                <a:rPr lang="en-US" sz="1050" dirty="0" smtClean="0"/>
                <a:t> Representatives are often invited to our festivities as shown in the photo above taken at our 2012 Holiday Dinner Dance.  It was a great joy seeing our Regional Reps attend our event and mingle with our Brothers and Sisters.</a:t>
              </a:r>
              <a:endParaRPr lang="en-US" sz="1050" dirty="0"/>
            </a:p>
          </p:txBody>
        </p:sp>
        <p:sp>
          <p:nvSpPr>
            <p:cNvPr id="78" name="Rectangle 77"/>
            <p:cNvSpPr/>
            <p:nvPr/>
          </p:nvSpPr>
          <p:spPr>
            <a:xfrm>
              <a:off x="13446496" y="5362575"/>
              <a:ext cx="2463185" cy="646331"/>
            </a:xfrm>
            <a:prstGeom prst="rect">
              <a:avLst/>
            </a:prstGeom>
          </p:spPr>
          <p:txBody>
            <a:bodyPr wrap="square">
              <a:spAutoFit/>
            </a:bodyPr>
            <a:lstStyle/>
            <a:p>
              <a:pPr algn="ctr"/>
              <a:r>
                <a:rPr lang="en-US" sz="1200" b="1" dirty="0" smtClean="0"/>
                <a:t>UAW REGION </a:t>
              </a:r>
              <a:r>
                <a:rPr lang="en-US" sz="1200" b="1" dirty="0" err="1" smtClean="0"/>
                <a:t>9A</a:t>
              </a:r>
              <a:r>
                <a:rPr lang="en-US" sz="1200" b="1" dirty="0" smtClean="0"/>
                <a:t> REPRESENTATIVES  ATTEND THE </a:t>
              </a:r>
              <a:r>
                <a:rPr lang="en-US" sz="1200" b="1" smtClean="0"/>
                <a:t>2012 MDA-UAW </a:t>
              </a:r>
              <a:r>
                <a:rPr lang="en-US" sz="1200" b="1" dirty="0" smtClean="0"/>
                <a:t>LOCAL 571 HOLIDAY DINNER DANCE</a:t>
              </a:r>
              <a:endParaRPr lang="en-US" sz="1200" b="1" dirty="0"/>
            </a:p>
          </p:txBody>
        </p:sp>
        <p:sp>
          <p:nvSpPr>
            <p:cNvPr id="81" name="Rectangle 80"/>
            <p:cNvSpPr/>
            <p:nvPr/>
          </p:nvSpPr>
          <p:spPr>
            <a:xfrm>
              <a:off x="13506450" y="6009934"/>
              <a:ext cx="2394078" cy="123111"/>
            </a:xfrm>
            <a:prstGeom prst="rect">
              <a:avLst/>
            </a:prstGeom>
          </p:spPr>
          <p:txBody>
            <a:bodyPr wrap="square" lIns="0" tIns="0" rIns="0" bIns="0">
              <a:spAutoFit/>
            </a:bodyPr>
            <a:lstStyle/>
            <a:p>
              <a:r>
                <a:rPr lang="en-US" sz="800" i="1" dirty="0" smtClean="0"/>
                <a:t>Photo courtesy of William E. Louis</a:t>
              </a:r>
              <a:endParaRPr lang="en-US" sz="800" dirty="0"/>
            </a:p>
          </p:txBody>
        </p:sp>
      </p:grpSp>
    </p:spTree>
    <p:extLst>
      <p:ext uri="{BB962C8B-B14F-4D97-AF65-F5344CB8AC3E}">
        <p14:creationId xmlns="" xmlns:p14="http://schemas.microsoft.com/office/powerpoint/2010/main" val="2235891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692049" y="1114423"/>
            <a:ext cx="1174843" cy="1819277"/>
            <a:chOff x="4692049" y="1114423"/>
            <a:chExt cx="1174843" cy="1819277"/>
          </a:xfrm>
        </p:grpSpPr>
        <p:pic>
          <p:nvPicPr>
            <p:cNvPr id="57" name="Picture 5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73249" y="1359932"/>
              <a:ext cx="1027476" cy="1573768"/>
            </a:xfrm>
            <a:prstGeom prst="rect">
              <a:avLst/>
            </a:prstGeom>
          </p:spPr>
        </p:pic>
        <p:sp>
          <p:nvSpPr>
            <p:cNvPr id="2" name="Rectangle 1"/>
            <p:cNvSpPr/>
            <p:nvPr/>
          </p:nvSpPr>
          <p:spPr>
            <a:xfrm>
              <a:off x="4692049" y="1114423"/>
              <a:ext cx="1174843" cy="771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8" name="Group 137"/>
          <p:cNvGrpSpPr/>
          <p:nvPr/>
        </p:nvGrpSpPr>
        <p:grpSpPr>
          <a:xfrm>
            <a:off x="330200" y="274320"/>
            <a:ext cx="15782925" cy="950883"/>
            <a:chOff x="330200" y="274320"/>
            <a:chExt cx="15782925" cy="950883"/>
          </a:xfrm>
        </p:grpSpPr>
        <p:sp>
          <p:nvSpPr>
            <p:cNvPr id="139" name="Rectangle 138"/>
            <p:cNvSpPr/>
            <p:nvPr/>
          </p:nvSpPr>
          <p:spPr>
            <a:xfrm>
              <a:off x="330200" y="274320"/>
              <a:ext cx="15773400" cy="95088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0" name="Picture 13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5439" y="387003"/>
              <a:ext cx="7055011" cy="836652"/>
            </a:xfrm>
            <a:prstGeom prst="rect">
              <a:avLst/>
            </a:prstGeom>
          </p:spPr>
        </p:pic>
        <p:pic>
          <p:nvPicPr>
            <p:cNvPr id="141" name="Picture 14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004568" y="380653"/>
              <a:ext cx="7108557" cy="843002"/>
            </a:xfrm>
            <a:prstGeom prst="rect">
              <a:avLst/>
            </a:prstGeom>
          </p:spPr>
        </p:pic>
      </p:grpSp>
      <p:pic>
        <p:nvPicPr>
          <p:cNvPr id="3151" name="Picture 315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195714" y="8991600"/>
            <a:ext cx="914525" cy="951852"/>
          </a:xfrm>
          <a:prstGeom prst="rect">
            <a:avLst/>
          </a:prstGeom>
        </p:spPr>
      </p:pic>
      <p:pic>
        <p:nvPicPr>
          <p:cNvPr id="3150" name="Picture 314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272227" y="7887552"/>
            <a:ext cx="800792" cy="1056783"/>
          </a:xfrm>
          <a:prstGeom prst="rect">
            <a:avLst/>
          </a:prstGeom>
        </p:spPr>
      </p:pic>
      <p:pic>
        <p:nvPicPr>
          <p:cNvPr id="3152" name="Picture 3151"/>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9010650" y="9227925"/>
            <a:ext cx="1422381" cy="601875"/>
          </a:xfrm>
          <a:prstGeom prst="rect">
            <a:avLst/>
          </a:prstGeom>
        </p:spPr>
      </p:pic>
      <p:grpSp>
        <p:nvGrpSpPr>
          <p:cNvPr id="113" name="Group 112"/>
          <p:cNvGrpSpPr/>
          <p:nvPr/>
        </p:nvGrpSpPr>
        <p:grpSpPr>
          <a:xfrm>
            <a:off x="228600" y="9874250"/>
            <a:ext cx="16230600" cy="641350"/>
            <a:chOff x="228600" y="9874250"/>
            <a:chExt cx="16230600" cy="641350"/>
          </a:xfrm>
        </p:grpSpPr>
        <p:pic>
          <p:nvPicPr>
            <p:cNvPr id="114" name="Picture 113"/>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228600" y="9906000"/>
              <a:ext cx="16230600" cy="609600"/>
            </a:xfrm>
            <a:prstGeom prst="rect">
              <a:avLst/>
            </a:prstGeom>
          </p:spPr>
        </p:pic>
        <p:pic>
          <p:nvPicPr>
            <p:cNvPr id="115" name="Picture 3" descr="C:\Users\cmauro\Desktop\SOUNDINGS\2012\Images\2010-Logo-bottom.gif"/>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385447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116" name="Picture 3" descr="C:\Users\cmauro\Desktop\SOUNDINGS\2012\Images\2010-Logo-bottom.gif"/>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1630039" y="9874250"/>
              <a:ext cx="971521" cy="457200"/>
            </a:xfrm>
            <a:prstGeom prst="rect">
              <a:avLst/>
            </a:prstGeom>
            <a:noFill/>
            <a:ln>
              <a:noFill/>
            </a:ln>
            <a:effectLst>
              <a:glow rad="25400">
                <a:schemeClr val="tx1">
                  <a:alpha val="40000"/>
                </a:schemeClr>
              </a:glow>
              <a:outerShdw blurRad="50800" dist="38100" dir="5400000" algn="t"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117" name="Group 116"/>
          <p:cNvGrpSpPr/>
          <p:nvPr/>
        </p:nvGrpSpPr>
        <p:grpSpPr>
          <a:xfrm>
            <a:off x="139698" y="63500"/>
            <a:ext cx="16154402" cy="10668000"/>
            <a:chOff x="139698" y="63500"/>
            <a:chExt cx="16154402" cy="10668000"/>
          </a:xfrm>
        </p:grpSpPr>
        <p:grpSp>
          <p:nvGrpSpPr>
            <p:cNvPr id="118" name="Group 117"/>
            <p:cNvGrpSpPr/>
            <p:nvPr/>
          </p:nvGrpSpPr>
          <p:grpSpPr>
            <a:xfrm>
              <a:off x="139698" y="66673"/>
              <a:ext cx="317502" cy="10664827"/>
              <a:chOff x="139698" y="66673"/>
              <a:chExt cx="317502" cy="10664827"/>
            </a:xfrm>
          </p:grpSpPr>
          <p:grpSp>
            <p:nvGrpSpPr>
              <p:cNvPr id="127" name="Group 126"/>
              <p:cNvGrpSpPr/>
              <p:nvPr/>
            </p:nvGrpSpPr>
            <p:grpSpPr>
              <a:xfrm>
                <a:off x="152400" y="66673"/>
                <a:ext cx="304800" cy="304802"/>
                <a:chOff x="152400" y="66673"/>
                <a:chExt cx="304800" cy="304802"/>
              </a:xfrm>
            </p:grpSpPr>
            <p:cxnSp>
              <p:nvCxnSpPr>
                <p:cNvPr id="131" name="Straight Connector 130"/>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8" name="Group 127"/>
              <p:cNvGrpSpPr/>
              <p:nvPr/>
            </p:nvGrpSpPr>
            <p:grpSpPr>
              <a:xfrm rot="16200000">
                <a:off x="139699" y="10426699"/>
                <a:ext cx="304800" cy="304802"/>
                <a:chOff x="152400" y="66673"/>
                <a:chExt cx="304800" cy="304802"/>
              </a:xfrm>
            </p:grpSpPr>
            <p:cxnSp>
              <p:nvCxnSpPr>
                <p:cNvPr id="129" name="Straight Connector 128"/>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20" name="Group 119"/>
            <p:cNvGrpSpPr/>
            <p:nvPr/>
          </p:nvGrpSpPr>
          <p:grpSpPr>
            <a:xfrm flipH="1">
              <a:off x="15976598" y="63500"/>
              <a:ext cx="317502" cy="10664827"/>
              <a:chOff x="139698" y="66673"/>
              <a:chExt cx="317502" cy="10664827"/>
            </a:xfrm>
          </p:grpSpPr>
          <p:grpSp>
            <p:nvGrpSpPr>
              <p:cNvPr id="121" name="Group 120"/>
              <p:cNvGrpSpPr/>
              <p:nvPr/>
            </p:nvGrpSpPr>
            <p:grpSpPr>
              <a:xfrm>
                <a:off x="152400" y="66673"/>
                <a:ext cx="304800" cy="304802"/>
                <a:chOff x="152400" y="66673"/>
                <a:chExt cx="304800" cy="304802"/>
              </a:xfrm>
            </p:grpSpPr>
            <p:cxnSp>
              <p:nvCxnSpPr>
                <p:cNvPr id="125" name="Straight Connector 124"/>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2" name="Group 121"/>
              <p:cNvGrpSpPr/>
              <p:nvPr/>
            </p:nvGrpSpPr>
            <p:grpSpPr>
              <a:xfrm rot="16200000">
                <a:off x="139699" y="10426699"/>
                <a:ext cx="304800" cy="304802"/>
                <a:chOff x="152400" y="66673"/>
                <a:chExt cx="304800" cy="304802"/>
              </a:xfrm>
            </p:grpSpPr>
            <p:cxnSp>
              <p:nvCxnSpPr>
                <p:cNvPr id="123" name="Straight Connector 122"/>
                <p:cNvCxnSpPr/>
                <p:nvPr/>
              </p:nvCxnSpPr>
              <p:spPr>
                <a:xfrm>
                  <a:off x="457200" y="66673"/>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16200000">
                  <a:off x="266700" y="257175"/>
                  <a:ext cx="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3079" name="Picture 3078"/>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1962587" y="2390600"/>
            <a:ext cx="879591" cy="1000072"/>
          </a:xfrm>
          <a:prstGeom prst="rect">
            <a:avLst/>
          </a:prstGeom>
        </p:spPr>
      </p:pic>
      <p:pic>
        <p:nvPicPr>
          <p:cNvPr id="3081" name="Picture 3080"/>
          <p:cNvPicPr>
            <a:picLocks noChangeAspect="1"/>
          </p:cNvPicPr>
          <p:nvPr/>
        </p:nvPicPr>
        <p:blipFill>
          <a:blip r:embed="rId11" cstate="print">
            <a:extLst>
              <a:ext uri="{28A0092B-C50C-407E-A947-70E740481C1C}">
                <a14:useLocalDpi xmlns="" xmlns:a14="http://schemas.microsoft.com/office/drawing/2010/main" val="0"/>
              </a:ext>
            </a:extLst>
          </a:blip>
          <a:stretch>
            <a:fillRect/>
          </a:stretch>
        </p:blipFill>
        <p:spPr>
          <a:xfrm>
            <a:off x="12891179" y="2384109"/>
            <a:ext cx="1192774" cy="1054369"/>
          </a:xfrm>
          <a:prstGeom prst="rect">
            <a:avLst/>
          </a:prstGeom>
        </p:spPr>
      </p:pic>
      <p:pic>
        <p:nvPicPr>
          <p:cNvPr id="3146" name="Picture 3145"/>
          <p:cNvPicPr>
            <a:picLocks noChangeAspect="1"/>
          </p:cNvPicPr>
          <p:nvPr/>
        </p:nvPicPr>
        <p:blipFill>
          <a:blip r:embed="rId12" cstate="print">
            <a:extLst>
              <a:ext uri="{28A0092B-C50C-407E-A947-70E740481C1C}">
                <a14:useLocalDpi xmlns="" xmlns:a14="http://schemas.microsoft.com/office/drawing/2010/main" val="0"/>
              </a:ext>
            </a:extLst>
          </a:blip>
          <a:stretch>
            <a:fillRect/>
          </a:stretch>
        </p:blipFill>
        <p:spPr>
          <a:xfrm>
            <a:off x="396817" y="8458200"/>
            <a:ext cx="705573" cy="1407442"/>
          </a:xfrm>
          <a:prstGeom prst="rect">
            <a:avLst/>
          </a:prstGeom>
        </p:spPr>
      </p:pic>
      <p:pic>
        <p:nvPicPr>
          <p:cNvPr id="3157" name="Picture 3156"/>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3735786" y="8278727"/>
            <a:ext cx="1242612" cy="766383"/>
          </a:xfrm>
          <a:prstGeom prst="rect">
            <a:avLst/>
          </a:prstGeom>
        </p:spPr>
      </p:pic>
      <p:pic>
        <p:nvPicPr>
          <p:cNvPr id="3166" name="Picture 3165"/>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11893562" y="6481814"/>
            <a:ext cx="520674" cy="689162"/>
          </a:xfrm>
          <a:prstGeom prst="rect">
            <a:avLst/>
          </a:prstGeom>
        </p:spPr>
      </p:pic>
      <p:pic>
        <p:nvPicPr>
          <p:cNvPr id="3173" name="Picture 3172"/>
          <p:cNvPicPr>
            <a:picLocks noChangeAspect="1"/>
          </p:cNvPicPr>
          <p:nvPr/>
        </p:nvPicPr>
        <p:blipFill>
          <a:blip r:embed="rId15" cstate="print">
            <a:extLst>
              <a:ext uri="{28A0092B-C50C-407E-A947-70E740481C1C}">
                <a14:useLocalDpi xmlns="" xmlns:a14="http://schemas.microsoft.com/office/drawing/2010/main" val="0"/>
              </a:ext>
            </a:extLst>
          </a:blip>
          <a:stretch>
            <a:fillRect/>
          </a:stretch>
        </p:blipFill>
        <p:spPr>
          <a:xfrm>
            <a:off x="11499713" y="8846894"/>
            <a:ext cx="859069" cy="993449"/>
          </a:xfrm>
          <a:prstGeom prst="rect">
            <a:avLst/>
          </a:prstGeom>
        </p:spPr>
      </p:pic>
      <p:pic>
        <p:nvPicPr>
          <p:cNvPr id="3184" name="Picture 3183"/>
          <p:cNvPicPr>
            <a:picLocks noChangeAspect="1"/>
          </p:cNvPicPr>
          <p:nvPr/>
        </p:nvPicPr>
        <p:blipFill>
          <a:blip r:embed="rId16" cstate="print">
            <a:extLst>
              <a:ext uri="{28A0092B-C50C-407E-A947-70E740481C1C}">
                <a14:useLocalDpi xmlns="" xmlns:a14="http://schemas.microsoft.com/office/drawing/2010/main" val="0"/>
              </a:ext>
            </a:extLst>
          </a:blip>
          <a:stretch>
            <a:fillRect/>
          </a:stretch>
        </p:blipFill>
        <p:spPr>
          <a:xfrm>
            <a:off x="10820400" y="7595475"/>
            <a:ext cx="1164690" cy="933094"/>
          </a:xfrm>
          <a:prstGeom prst="rect">
            <a:avLst/>
          </a:prstGeom>
        </p:spPr>
      </p:pic>
      <p:pic>
        <p:nvPicPr>
          <p:cNvPr id="3094" name="Picture 3093"/>
          <p:cNvPicPr>
            <a:picLocks noChangeAspect="1"/>
          </p:cNvPicPr>
          <p:nvPr/>
        </p:nvPicPr>
        <p:blipFill>
          <a:blip r:embed="rId17" cstate="print">
            <a:extLst>
              <a:ext uri="{28A0092B-C50C-407E-A947-70E740481C1C}">
                <a14:useLocalDpi xmlns="" xmlns:a14="http://schemas.microsoft.com/office/drawing/2010/main" val="0"/>
              </a:ext>
            </a:extLst>
          </a:blip>
          <a:stretch>
            <a:fillRect/>
          </a:stretch>
        </p:blipFill>
        <p:spPr>
          <a:xfrm>
            <a:off x="14054196" y="4735407"/>
            <a:ext cx="967731" cy="719061"/>
          </a:xfrm>
          <a:prstGeom prst="rect">
            <a:avLst/>
          </a:prstGeom>
        </p:spPr>
      </p:pic>
      <p:pic>
        <p:nvPicPr>
          <p:cNvPr id="3099" name="Picture 3098"/>
          <p:cNvPicPr>
            <a:picLocks noChangeAspect="1"/>
          </p:cNvPicPr>
          <p:nvPr/>
        </p:nvPicPr>
        <p:blipFill>
          <a:blip r:embed="rId18" cstate="print">
            <a:extLst>
              <a:ext uri="{28A0092B-C50C-407E-A947-70E740481C1C}">
                <a14:useLocalDpi xmlns="" xmlns:a14="http://schemas.microsoft.com/office/drawing/2010/main" val="0"/>
              </a:ext>
            </a:extLst>
          </a:blip>
          <a:stretch>
            <a:fillRect/>
          </a:stretch>
        </p:blipFill>
        <p:spPr>
          <a:xfrm>
            <a:off x="13079813" y="4409401"/>
            <a:ext cx="911191" cy="1080939"/>
          </a:xfrm>
          <a:prstGeom prst="rect">
            <a:avLst/>
          </a:prstGeom>
        </p:spPr>
      </p:pic>
      <p:pic>
        <p:nvPicPr>
          <p:cNvPr id="3087" name="Picture 3086"/>
          <p:cNvPicPr>
            <a:picLocks noChangeAspect="1"/>
          </p:cNvPicPr>
          <p:nvPr/>
        </p:nvPicPr>
        <p:blipFill>
          <a:blip r:embed="rId19" cstate="print">
            <a:extLst>
              <a:ext uri="{28A0092B-C50C-407E-A947-70E740481C1C}">
                <a14:useLocalDpi xmlns="" xmlns:a14="http://schemas.microsoft.com/office/drawing/2010/main" val="0"/>
              </a:ext>
            </a:extLst>
          </a:blip>
          <a:stretch>
            <a:fillRect/>
          </a:stretch>
        </p:blipFill>
        <p:spPr>
          <a:xfrm>
            <a:off x="13464540" y="1600706"/>
            <a:ext cx="1083613" cy="756287"/>
          </a:xfrm>
          <a:prstGeom prst="rect">
            <a:avLst/>
          </a:prstGeom>
        </p:spPr>
      </p:pic>
      <p:pic>
        <p:nvPicPr>
          <p:cNvPr id="3080" name="Picture 3079"/>
          <p:cNvPicPr>
            <a:picLocks noChangeAspect="1"/>
          </p:cNvPicPr>
          <p:nvPr/>
        </p:nvPicPr>
        <p:blipFill>
          <a:blip r:embed="rId20" cstate="print">
            <a:extLst>
              <a:ext uri="{28A0092B-C50C-407E-A947-70E740481C1C}">
                <a14:useLocalDpi xmlns="" xmlns:a14="http://schemas.microsoft.com/office/drawing/2010/main" val="0"/>
              </a:ext>
            </a:extLst>
          </a:blip>
          <a:stretch>
            <a:fillRect/>
          </a:stretch>
        </p:blipFill>
        <p:spPr>
          <a:xfrm>
            <a:off x="11963400" y="3475752"/>
            <a:ext cx="1103935" cy="770494"/>
          </a:xfrm>
          <a:prstGeom prst="rect">
            <a:avLst/>
          </a:prstGeom>
        </p:spPr>
      </p:pic>
      <p:pic>
        <p:nvPicPr>
          <p:cNvPr id="3100" name="Picture 3099"/>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1963400" y="4932132"/>
            <a:ext cx="1001960" cy="615108"/>
          </a:xfrm>
          <a:prstGeom prst="rect">
            <a:avLst/>
          </a:prstGeom>
        </p:spPr>
      </p:pic>
      <p:pic>
        <p:nvPicPr>
          <p:cNvPr id="3096" name="Picture 3095"/>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15134139" y="5477997"/>
            <a:ext cx="857052" cy="833819"/>
          </a:xfrm>
          <a:prstGeom prst="rect">
            <a:avLst/>
          </a:prstGeom>
        </p:spPr>
      </p:pic>
      <p:pic>
        <p:nvPicPr>
          <p:cNvPr id="3102" name="Picture 3101"/>
          <p:cNvPicPr>
            <a:picLocks noChangeAspect="1"/>
          </p:cNvPicPr>
          <p:nvPr/>
        </p:nvPicPr>
        <p:blipFill>
          <a:blip r:embed="rId23" cstate="print">
            <a:extLst>
              <a:ext uri="{28A0092B-C50C-407E-A947-70E740481C1C}">
                <a14:useLocalDpi xmlns="" xmlns:a14="http://schemas.microsoft.com/office/drawing/2010/main" val="0"/>
              </a:ext>
            </a:extLst>
          </a:blip>
          <a:stretch>
            <a:fillRect/>
          </a:stretch>
        </p:blipFill>
        <p:spPr>
          <a:xfrm>
            <a:off x="13463585" y="5544322"/>
            <a:ext cx="596898" cy="704078"/>
          </a:xfrm>
          <a:prstGeom prst="rect">
            <a:avLst/>
          </a:prstGeom>
        </p:spPr>
      </p:pic>
      <p:pic>
        <p:nvPicPr>
          <p:cNvPr id="3095" name="Picture 3094"/>
          <p:cNvPicPr>
            <a:picLocks noChangeAspect="1"/>
          </p:cNvPicPr>
          <p:nvPr/>
        </p:nvPicPr>
        <p:blipFill>
          <a:blip r:embed="rId24" cstate="print">
            <a:extLst>
              <a:ext uri="{28A0092B-C50C-407E-A947-70E740481C1C}">
                <a14:useLocalDpi xmlns="" xmlns:a14="http://schemas.microsoft.com/office/drawing/2010/main" val="0"/>
              </a:ext>
            </a:extLst>
          </a:blip>
          <a:stretch>
            <a:fillRect/>
          </a:stretch>
        </p:blipFill>
        <p:spPr>
          <a:xfrm>
            <a:off x="14122562" y="3206492"/>
            <a:ext cx="1145203" cy="802478"/>
          </a:xfrm>
          <a:prstGeom prst="rect">
            <a:avLst/>
          </a:prstGeom>
        </p:spPr>
      </p:pic>
      <p:pic>
        <p:nvPicPr>
          <p:cNvPr id="48" name="Picture 47"/>
          <p:cNvPicPr>
            <a:picLocks noChangeAspect="1"/>
          </p:cNvPicPr>
          <p:nvPr/>
        </p:nvPicPr>
        <p:blipFill>
          <a:blip r:embed="rId25" cstate="print">
            <a:extLst>
              <a:ext uri="{28A0092B-C50C-407E-A947-70E740481C1C}">
                <a14:useLocalDpi xmlns="" xmlns:a14="http://schemas.microsoft.com/office/drawing/2010/main" val="0"/>
              </a:ext>
            </a:extLst>
          </a:blip>
          <a:stretch>
            <a:fillRect/>
          </a:stretch>
        </p:blipFill>
        <p:spPr>
          <a:xfrm>
            <a:off x="1728468" y="3810000"/>
            <a:ext cx="630791" cy="1155567"/>
          </a:xfrm>
          <a:prstGeom prst="rect">
            <a:avLst/>
          </a:prstGeom>
        </p:spPr>
      </p:pic>
      <p:pic>
        <p:nvPicPr>
          <p:cNvPr id="50" name="Picture 49"/>
          <p:cNvPicPr>
            <a:picLocks noChangeAspect="1"/>
          </p:cNvPicPr>
          <p:nvPr/>
        </p:nvPicPr>
        <p:blipFill>
          <a:blip r:embed="rId26" cstate="print">
            <a:extLst>
              <a:ext uri="{28A0092B-C50C-407E-A947-70E740481C1C}">
                <a14:useLocalDpi xmlns="" xmlns:a14="http://schemas.microsoft.com/office/drawing/2010/main" val="0"/>
              </a:ext>
            </a:extLst>
          </a:blip>
          <a:stretch>
            <a:fillRect/>
          </a:stretch>
        </p:blipFill>
        <p:spPr>
          <a:xfrm>
            <a:off x="3508835" y="1884304"/>
            <a:ext cx="1228468" cy="970778"/>
          </a:xfrm>
          <a:prstGeom prst="rect">
            <a:avLst/>
          </a:prstGeom>
        </p:spPr>
      </p:pic>
      <p:pic>
        <p:nvPicPr>
          <p:cNvPr id="51" name="Picture 50"/>
          <p:cNvPicPr>
            <a:picLocks noChangeAspect="1"/>
          </p:cNvPicPr>
          <p:nvPr/>
        </p:nvPicPr>
        <p:blipFill>
          <a:blip r:embed="rId27" cstate="print">
            <a:extLst>
              <a:ext uri="{28A0092B-C50C-407E-A947-70E740481C1C}">
                <a14:useLocalDpi xmlns="" xmlns:a14="http://schemas.microsoft.com/office/drawing/2010/main" val="0"/>
              </a:ext>
            </a:extLst>
          </a:blip>
          <a:stretch>
            <a:fillRect/>
          </a:stretch>
        </p:blipFill>
        <p:spPr>
          <a:xfrm>
            <a:off x="3581400" y="3751600"/>
            <a:ext cx="1428528" cy="1391900"/>
          </a:xfrm>
          <a:prstGeom prst="rect">
            <a:avLst/>
          </a:prstGeom>
        </p:spPr>
      </p:pic>
      <p:pic>
        <p:nvPicPr>
          <p:cNvPr id="49" name="Picture 48"/>
          <p:cNvPicPr>
            <a:picLocks noChangeAspect="1"/>
          </p:cNvPicPr>
          <p:nvPr/>
        </p:nvPicPr>
        <p:blipFill>
          <a:blip r:embed="rId28" cstate="print">
            <a:extLst>
              <a:ext uri="{28A0092B-C50C-407E-A947-70E740481C1C}">
                <a14:useLocalDpi xmlns="" xmlns:a14="http://schemas.microsoft.com/office/drawing/2010/main" val="0"/>
              </a:ext>
            </a:extLst>
          </a:blip>
          <a:stretch>
            <a:fillRect/>
          </a:stretch>
        </p:blipFill>
        <p:spPr>
          <a:xfrm>
            <a:off x="2624915" y="2838764"/>
            <a:ext cx="680962" cy="1138876"/>
          </a:xfrm>
          <a:prstGeom prst="rect">
            <a:avLst/>
          </a:prstGeom>
        </p:spPr>
      </p:pic>
      <p:pic>
        <p:nvPicPr>
          <p:cNvPr id="52" name="Picture 51"/>
          <p:cNvPicPr>
            <a:picLocks noChangeAspect="1"/>
          </p:cNvPicPr>
          <p:nvPr/>
        </p:nvPicPr>
        <p:blipFill>
          <a:blip r:embed="rId29" cstate="print">
            <a:extLst>
              <a:ext uri="{28A0092B-C50C-407E-A947-70E740481C1C}">
                <a14:useLocalDpi xmlns="" xmlns:a14="http://schemas.microsoft.com/office/drawing/2010/main" val="0"/>
              </a:ext>
            </a:extLst>
          </a:blip>
          <a:stretch>
            <a:fillRect/>
          </a:stretch>
        </p:blipFill>
        <p:spPr>
          <a:xfrm>
            <a:off x="341878" y="1878426"/>
            <a:ext cx="1565325" cy="859790"/>
          </a:xfrm>
          <a:prstGeom prst="rect">
            <a:avLst/>
          </a:prstGeom>
        </p:spPr>
      </p:pic>
      <p:sp>
        <p:nvSpPr>
          <p:cNvPr id="3" name="Rectangle 2"/>
          <p:cNvSpPr/>
          <p:nvPr/>
        </p:nvSpPr>
        <p:spPr>
          <a:xfrm>
            <a:off x="4521282" y="2773360"/>
            <a:ext cx="7401174" cy="362744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4521282" y="6508690"/>
            <a:ext cx="7401174" cy="400110"/>
          </a:xfrm>
          <a:prstGeom prst="rect">
            <a:avLst/>
          </a:prstGeom>
          <a:noFill/>
        </p:spPr>
        <p:txBody>
          <a:bodyPr wrap="square" rtlCol="0">
            <a:spAutoFit/>
          </a:bodyPr>
          <a:lstStyle/>
          <a:p>
            <a:pPr algn="ctr"/>
            <a:r>
              <a:rPr lang="en-US" sz="2000" b="1" dirty="0" smtClean="0">
                <a:ln w="1905">
                  <a:noFill/>
                </a:ln>
                <a:effectLst>
                  <a:innerShdw blurRad="69850" dist="43180" dir="5400000">
                    <a:srgbClr val="000000">
                      <a:alpha val="65000"/>
                    </a:srgbClr>
                  </a:innerShdw>
                </a:effectLst>
                <a:latin typeface="Arial Black" pitchFamily="34" charset="0"/>
              </a:rPr>
              <a:t>2012 GENERAL MEMBERSHIP HOLIDAY PARTY</a:t>
            </a:r>
            <a:endParaRPr lang="en-US" dirty="0">
              <a:ln w="1905">
                <a:noFill/>
              </a:ln>
            </a:endParaRPr>
          </a:p>
        </p:txBody>
      </p:sp>
      <p:sp>
        <p:nvSpPr>
          <p:cNvPr id="10" name="TextBox 9"/>
          <p:cNvSpPr txBox="1"/>
          <p:nvPr/>
        </p:nvSpPr>
        <p:spPr>
          <a:xfrm>
            <a:off x="4724400" y="99822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6</a:t>
            </a:r>
            <a:endParaRPr lang="en-US" sz="1000" dirty="0">
              <a:solidFill>
                <a:schemeClr val="bg1"/>
              </a:solidFill>
              <a:latin typeface="Arial "/>
            </a:endParaRPr>
          </a:p>
        </p:txBody>
      </p:sp>
      <p:sp>
        <p:nvSpPr>
          <p:cNvPr id="11" name="TextBox 10"/>
          <p:cNvSpPr txBox="1"/>
          <p:nvPr/>
        </p:nvSpPr>
        <p:spPr>
          <a:xfrm>
            <a:off x="588635" y="99822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2" name="TextBox 11"/>
          <p:cNvSpPr txBox="1"/>
          <p:nvPr/>
        </p:nvSpPr>
        <p:spPr>
          <a:xfrm>
            <a:off x="12617965" y="9982200"/>
            <a:ext cx="3371335" cy="246221"/>
          </a:xfrm>
          <a:prstGeom prst="rect">
            <a:avLst/>
          </a:prstGeom>
          <a:noFill/>
        </p:spPr>
        <p:txBody>
          <a:bodyPr wrap="square" lIns="182880" rIns="182880" rtlCol="0">
            <a:spAutoFit/>
          </a:bodyPr>
          <a:lstStyle/>
          <a:p>
            <a:pPr algn="r"/>
            <a:r>
              <a:rPr lang="en-US" sz="1000" dirty="0" smtClean="0">
                <a:solidFill>
                  <a:schemeClr val="bg1"/>
                </a:solidFill>
                <a:latin typeface="Arial "/>
              </a:rPr>
              <a:t>LOCAL 571      7</a:t>
            </a:r>
            <a:endParaRPr lang="en-US" sz="1000" dirty="0">
              <a:solidFill>
                <a:schemeClr val="bg1"/>
              </a:solidFill>
              <a:latin typeface="Arial "/>
            </a:endParaRPr>
          </a:p>
        </p:txBody>
      </p:sp>
      <p:sp>
        <p:nvSpPr>
          <p:cNvPr id="13" name="TextBox 12"/>
          <p:cNvSpPr txBox="1"/>
          <p:nvPr/>
        </p:nvSpPr>
        <p:spPr>
          <a:xfrm>
            <a:off x="8342500" y="9982200"/>
            <a:ext cx="3068965" cy="246221"/>
          </a:xfrm>
          <a:prstGeom prst="rect">
            <a:avLst/>
          </a:prstGeom>
          <a:noFill/>
        </p:spPr>
        <p:txBody>
          <a:bodyPr wrap="square" lIns="182880" rIns="182880" rtlCol="0">
            <a:spAutoFit/>
          </a:bodyPr>
          <a:lstStyle/>
          <a:p>
            <a:r>
              <a:rPr lang="en-US" sz="1000" dirty="0">
                <a:solidFill>
                  <a:schemeClr val="bg1"/>
                </a:solidFill>
                <a:latin typeface="Arial "/>
              </a:rPr>
              <a:t>SPRING 2013</a:t>
            </a:r>
          </a:p>
        </p:txBody>
      </p:sp>
      <p:sp>
        <p:nvSpPr>
          <p:cNvPr id="14" name="TextBox 13"/>
          <p:cNvSpPr txBox="1"/>
          <p:nvPr/>
        </p:nvSpPr>
        <p:spPr>
          <a:xfrm>
            <a:off x="4521282" y="2925500"/>
            <a:ext cx="3694670" cy="3447098"/>
          </a:xfrm>
          <a:prstGeom prst="rect">
            <a:avLst/>
          </a:prstGeom>
          <a:noFill/>
          <a:ln>
            <a:noFill/>
          </a:ln>
        </p:spPr>
        <p:txBody>
          <a:bodyPr wrap="square" rtlCol="0">
            <a:spAutoFit/>
          </a:bodyPr>
          <a:lstStyle/>
          <a:p>
            <a:r>
              <a:rPr lang="en-US" sz="1000" i="1" dirty="0" smtClean="0"/>
              <a:t>To recap would include the election or re-election of officers for the MDA-UAW Local 571 held in June and the Primary Elections held in November.   Our Soundings Newsletters seems to be a good way to sum up the year.  Three MDA-UAW Local 571 Soundings Newsletters were published in 2012.  A review of the newsletters is a follows:</a:t>
            </a:r>
          </a:p>
          <a:p>
            <a:pPr algn="just"/>
            <a:endParaRPr lang="en-US" sz="800" dirty="0" smtClean="0"/>
          </a:p>
          <a:p>
            <a:pPr algn="just"/>
            <a:r>
              <a:rPr lang="en-US" sz="1000" dirty="0" smtClean="0"/>
              <a:t>The first edition was our beautifully new designed newsletter capturing “A Year in Review”, with many photos of our union events (Solidarity Picnic, Lake Compounce, Pete Johnson Memorial Golf Tournament, Retiree Lunches and the Holiday Dinner Dance) throughout the year as well as interesting events  that took place in 2011.  Also in this edition, we introduced our completely redesigned web site.  Our web site has been very popular and is very convenient for all.</a:t>
            </a:r>
          </a:p>
          <a:p>
            <a:pPr algn="just"/>
            <a:endParaRPr lang="en-US" sz="1000" dirty="0" smtClean="0"/>
          </a:p>
          <a:p>
            <a:pPr algn="just"/>
            <a:r>
              <a:rPr lang="en-US" sz="1000" dirty="0" smtClean="0"/>
              <a:t>The second edition contained an article on a UAW-LUPA Conference, photos of the 2012 Lake Compounce Family Outing, the Solidarity Picnic and the Region 9A Golf Tournament.  We also included all the Local 571 Committee and their Chairs with a brief description of each.  </a:t>
            </a:r>
          </a:p>
          <a:p>
            <a:pPr algn="just"/>
            <a:endParaRPr lang="en-US" sz="1000" dirty="0"/>
          </a:p>
          <a:p>
            <a:pPr algn="just"/>
            <a:r>
              <a:rPr lang="en-US" sz="1000" dirty="0"/>
              <a:t>We added an article on how we are affiliated with the AFL-CIO and</a:t>
            </a:r>
            <a:endParaRPr lang="en-US" sz="1000" dirty="0" smtClean="0"/>
          </a:p>
        </p:txBody>
      </p:sp>
      <p:sp>
        <p:nvSpPr>
          <p:cNvPr id="16" name="TextBox 15"/>
          <p:cNvSpPr txBox="1"/>
          <p:nvPr/>
        </p:nvSpPr>
        <p:spPr>
          <a:xfrm>
            <a:off x="10896600" y="1181100"/>
            <a:ext cx="4864100" cy="400110"/>
          </a:xfrm>
          <a:prstGeom prst="rect">
            <a:avLst/>
          </a:prstGeom>
          <a:noFill/>
        </p:spPr>
        <p:txBody>
          <a:bodyPr wrap="square" rtlCol="0">
            <a:spAutoFit/>
          </a:bodyPr>
          <a:lstStyle/>
          <a:p>
            <a:pPr algn="r"/>
            <a:r>
              <a:rPr lang="en-US" sz="2000" b="1" dirty="0" smtClean="0">
                <a:ln w="1905">
                  <a:noFill/>
                </a:ln>
                <a:effectLst>
                  <a:innerShdw blurRad="69850" dist="43180" dir="5400000">
                    <a:srgbClr val="000000">
                      <a:alpha val="65000"/>
                    </a:srgbClr>
                  </a:innerShdw>
                </a:effectLst>
                <a:latin typeface="Arial Black" pitchFamily="34" charset="0"/>
              </a:rPr>
              <a:t>2012 HOLIDAY DINNER DANCE</a:t>
            </a:r>
          </a:p>
        </p:txBody>
      </p:sp>
      <p:sp>
        <p:nvSpPr>
          <p:cNvPr id="17" name="TextBox 16"/>
          <p:cNvSpPr txBox="1"/>
          <p:nvPr/>
        </p:nvSpPr>
        <p:spPr>
          <a:xfrm>
            <a:off x="8456055" y="1459347"/>
            <a:ext cx="3411490" cy="1169553"/>
          </a:xfrm>
          <a:prstGeom prst="rect">
            <a:avLst/>
          </a:prstGeom>
          <a:noFill/>
        </p:spPr>
        <p:txBody>
          <a:bodyPr wrap="square" rtlCol="0">
            <a:spAutoFit/>
          </a:bodyPr>
          <a:lstStyle/>
          <a:p>
            <a:r>
              <a:rPr lang="en-US" sz="1000" b="1" i="1" dirty="0" smtClean="0"/>
              <a:t>The 2012 Holiday Dinner Dance </a:t>
            </a:r>
            <a:r>
              <a:rPr lang="en-US" sz="1000" dirty="0" smtClean="0"/>
              <a:t>was attended by over 500 MDA-UAW members, retirees  and guests.  This dinner dance has been a yearly event for many years.  The food, drinks and variety of DJ music led to a wonderful night of dancing and entertainment.</a:t>
            </a:r>
            <a:endParaRPr lang="en-US" sz="800" dirty="0" smtClean="0"/>
          </a:p>
          <a:p>
            <a:r>
              <a:rPr lang="en-US" sz="1000" dirty="0" smtClean="0"/>
              <a:t>As a result of our recent questionnaire, we will be going back to the Mystic Marriott in December of 2013.</a:t>
            </a:r>
          </a:p>
        </p:txBody>
      </p:sp>
      <p:sp>
        <p:nvSpPr>
          <p:cNvPr id="18" name="TextBox 17"/>
          <p:cNvSpPr txBox="1"/>
          <p:nvPr/>
        </p:nvSpPr>
        <p:spPr>
          <a:xfrm>
            <a:off x="9950222" y="2590800"/>
            <a:ext cx="1632178" cy="215444"/>
          </a:xfrm>
          <a:prstGeom prst="rect">
            <a:avLst/>
          </a:prstGeom>
          <a:noFill/>
        </p:spPr>
        <p:txBody>
          <a:bodyPr wrap="none" rtlCol="0">
            <a:spAutoFit/>
          </a:bodyPr>
          <a:lstStyle/>
          <a:p>
            <a:r>
              <a:rPr lang="en-US" sz="800" i="1" dirty="0" smtClean="0"/>
              <a:t>Photos courtesy of William E. Louis</a:t>
            </a:r>
          </a:p>
        </p:txBody>
      </p:sp>
      <p:sp>
        <p:nvSpPr>
          <p:cNvPr id="20" name="TextBox 19"/>
          <p:cNvSpPr txBox="1"/>
          <p:nvPr/>
        </p:nvSpPr>
        <p:spPr>
          <a:xfrm>
            <a:off x="4648200" y="6837402"/>
            <a:ext cx="7219345" cy="553998"/>
          </a:xfrm>
          <a:prstGeom prst="rect">
            <a:avLst/>
          </a:prstGeom>
          <a:noFill/>
        </p:spPr>
        <p:txBody>
          <a:bodyPr wrap="square" rtlCol="0">
            <a:spAutoFit/>
          </a:bodyPr>
          <a:lstStyle/>
          <a:p>
            <a:pPr algn="just"/>
            <a:r>
              <a:rPr lang="en-US" sz="1000" b="1" i="1" dirty="0" smtClean="0"/>
              <a:t>We held our first General Membership Holiday Party </a:t>
            </a:r>
            <a:r>
              <a:rPr lang="en-US" sz="1000" dirty="0" smtClean="0"/>
              <a:t>held at Ocean Beach in December, 2012.   The General Membership meeting </a:t>
            </a:r>
          </a:p>
          <a:p>
            <a:pPr algn="just"/>
            <a:r>
              <a:rPr lang="en-US" sz="1000" dirty="0" smtClean="0"/>
              <a:t>was attended by a large amount of our members and retirees and the Holiday Party directly following was a huge success.  We had a very large turnout there as well and had an overwhelming amount of responses complimenting the success of this event .</a:t>
            </a:r>
            <a:endParaRPr lang="en-US" sz="1000" dirty="0"/>
          </a:p>
        </p:txBody>
      </p:sp>
      <p:sp>
        <p:nvSpPr>
          <p:cNvPr id="33" name="TextBox 32"/>
          <p:cNvSpPr txBox="1"/>
          <p:nvPr/>
        </p:nvSpPr>
        <p:spPr>
          <a:xfrm>
            <a:off x="533400" y="1181100"/>
            <a:ext cx="6206635" cy="400110"/>
          </a:xfrm>
          <a:prstGeom prst="rect">
            <a:avLst/>
          </a:prstGeom>
          <a:noFill/>
        </p:spPr>
        <p:txBody>
          <a:bodyPr wrap="square" rtlCol="0">
            <a:spAutoFit/>
          </a:bodyPr>
          <a:lstStyle/>
          <a:p>
            <a:r>
              <a:rPr lang="en-US" sz="2000" b="1" dirty="0" smtClean="0">
                <a:ln w="1905">
                  <a:noFill/>
                </a:ln>
                <a:effectLst>
                  <a:innerShdw blurRad="69850" dist="43180" dir="5400000">
                    <a:srgbClr val="000000">
                      <a:alpha val="65000"/>
                    </a:srgbClr>
                  </a:innerShdw>
                </a:effectLst>
                <a:latin typeface="Arial Black" pitchFamily="34" charset="0"/>
              </a:rPr>
              <a:t>2012 UNITED WAY KICKOFF CAMPAIGN</a:t>
            </a:r>
            <a:endParaRPr lang="en-US" sz="2000" dirty="0">
              <a:ln w="1905">
                <a:noFill/>
              </a:ln>
            </a:endParaRPr>
          </a:p>
        </p:txBody>
      </p:sp>
      <p:sp>
        <p:nvSpPr>
          <p:cNvPr id="34" name="TextBox 33"/>
          <p:cNvSpPr txBox="1"/>
          <p:nvPr/>
        </p:nvSpPr>
        <p:spPr>
          <a:xfrm>
            <a:off x="8267700" y="2924175"/>
            <a:ext cx="3654756" cy="3470181"/>
          </a:xfrm>
          <a:prstGeom prst="rect">
            <a:avLst/>
          </a:prstGeom>
          <a:noFill/>
        </p:spPr>
        <p:txBody>
          <a:bodyPr wrap="square" rtlCol="0">
            <a:spAutoFit/>
          </a:bodyPr>
          <a:lstStyle/>
          <a:p>
            <a:pPr algn="just"/>
            <a:r>
              <a:rPr lang="en-US" sz="1000" dirty="0" smtClean="0"/>
              <a:t>photos of our School to Career students for 2012.  We also introduced </a:t>
            </a:r>
            <a:r>
              <a:rPr lang="en-US" sz="1000" dirty="0"/>
              <a:t>our MDA-UAW Local 571 Chaplain, Scott Gardner.  There was a touching history article of one of our </a:t>
            </a:r>
            <a:r>
              <a:rPr lang="en-US" sz="1000" dirty="0" smtClean="0"/>
              <a:t>member’s Father </a:t>
            </a:r>
            <a:r>
              <a:rPr lang="en-US" sz="1000" dirty="0"/>
              <a:t>about his service with the submarine force</a:t>
            </a:r>
            <a:r>
              <a:rPr lang="en-US" sz="1000" dirty="0" smtClean="0"/>
              <a:t>.</a:t>
            </a:r>
          </a:p>
          <a:p>
            <a:pPr algn="just"/>
            <a:endParaRPr lang="en-US" sz="1000" dirty="0" smtClean="0"/>
          </a:p>
          <a:p>
            <a:pPr algn="just"/>
            <a:r>
              <a:rPr lang="en-US" sz="1000" dirty="0" smtClean="0"/>
              <a:t>The third edition focused on the Primary Elections in November.  We included photos of the Pete Johnson Memorial Golf Tournament and the Family Night at Dodd Stadium as well as an article on the UAW National Veterans Conference.  There was also a history article from a member on her Father’s proud service in the military.</a:t>
            </a:r>
          </a:p>
          <a:p>
            <a:pPr algn="just"/>
            <a:endParaRPr lang="en-US" sz="1000" dirty="0" smtClean="0"/>
          </a:p>
          <a:p>
            <a:pPr algn="just"/>
            <a:r>
              <a:rPr lang="en-US" sz="1000" dirty="0" smtClean="0"/>
              <a:t>Our articles contain what we feel is interesting reading to our members and retirees.  Some other items we include are: an article from our President and the Officers, meet the member, schedules of importance, a recipe from one of our members or retiree, usually a puzzle or brain teaser; congratulations to our retirees and sadly, remembering our deceased members.</a:t>
            </a:r>
          </a:p>
          <a:p>
            <a:pPr algn="just"/>
            <a:endParaRPr lang="en-US" sz="800" dirty="0" smtClean="0"/>
          </a:p>
          <a:p>
            <a:pPr algn="just"/>
            <a:r>
              <a:rPr lang="en-US" sz="1050" dirty="0" smtClean="0"/>
              <a:t>We welcome suggestions and comments for our newsletters. </a:t>
            </a:r>
            <a:br>
              <a:rPr lang="en-US" sz="1050" dirty="0" smtClean="0"/>
            </a:br>
            <a:r>
              <a:rPr lang="en-US" sz="900" dirty="0" smtClean="0"/>
              <a:t> </a:t>
            </a:r>
          </a:p>
          <a:p>
            <a:pPr algn="just"/>
            <a:r>
              <a:rPr lang="en-US" sz="1050" i="1" dirty="0" smtClean="0"/>
              <a:t> </a:t>
            </a:r>
            <a:r>
              <a:rPr lang="en-US" sz="900" i="1" dirty="0" smtClean="0"/>
              <a:t>Article written by Pat Clay</a:t>
            </a:r>
          </a:p>
        </p:txBody>
      </p:sp>
      <p:pic>
        <p:nvPicPr>
          <p:cNvPr id="3075" name="Picture 3"/>
          <p:cNvPicPr>
            <a:picLocks noChangeAspect="1" noChangeArrowheads="1"/>
          </p:cNvPicPr>
          <p:nvPr/>
        </p:nvPicPr>
        <p:blipFill>
          <a:blip r:embed="rId30" cstate="print">
            <a:extLst>
              <a:ext uri="{28A0092B-C50C-407E-A947-70E740481C1C}">
                <a14:useLocalDpi xmlns="" xmlns:a14="http://schemas.microsoft.com/office/drawing/2010/main" val="0"/>
              </a:ext>
            </a:extLst>
          </a:blip>
          <a:srcRect/>
          <a:stretch>
            <a:fillRect/>
          </a:stretch>
        </p:blipFill>
        <p:spPr bwMode="auto">
          <a:xfrm>
            <a:off x="3355407" y="2919409"/>
            <a:ext cx="1118566" cy="83892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0" name="TextBox 39"/>
          <p:cNvSpPr txBox="1"/>
          <p:nvPr/>
        </p:nvSpPr>
        <p:spPr>
          <a:xfrm>
            <a:off x="10255022" y="7391400"/>
            <a:ext cx="1632178" cy="215444"/>
          </a:xfrm>
          <a:prstGeom prst="rect">
            <a:avLst/>
          </a:prstGeom>
          <a:noFill/>
        </p:spPr>
        <p:txBody>
          <a:bodyPr wrap="none" rtlCol="0">
            <a:spAutoFit/>
          </a:bodyPr>
          <a:lstStyle/>
          <a:p>
            <a:r>
              <a:rPr lang="en-US" sz="800" i="1" dirty="0" smtClean="0"/>
              <a:t>Photos courtesy of William E. Louis</a:t>
            </a:r>
          </a:p>
        </p:txBody>
      </p:sp>
      <p:sp>
        <p:nvSpPr>
          <p:cNvPr id="41" name="TextBox 40"/>
          <p:cNvSpPr txBox="1"/>
          <p:nvPr/>
        </p:nvSpPr>
        <p:spPr>
          <a:xfrm>
            <a:off x="5791200" y="2591256"/>
            <a:ext cx="1632178" cy="215444"/>
          </a:xfrm>
          <a:prstGeom prst="rect">
            <a:avLst/>
          </a:prstGeom>
          <a:noFill/>
        </p:spPr>
        <p:txBody>
          <a:bodyPr wrap="none" rtlCol="0">
            <a:spAutoFit/>
          </a:bodyPr>
          <a:lstStyle/>
          <a:p>
            <a:r>
              <a:rPr lang="en-US" sz="800" i="1" dirty="0" smtClean="0"/>
              <a:t>Photos courtesy of William E. Louis</a:t>
            </a:r>
          </a:p>
        </p:txBody>
      </p:sp>
      <p:sp>
        <p:nvSpPr>
          <p:cNvPr id="42" name="TextBox 41"/>
          <p:cNvSpPr txBox="1"/>
          <p:nvPr/>
        </p:nvSpPr>
        <p:spPr>
          <a:xfrm>
            <a:off x="533400" y="1447800"/>
            <a:ext cx="7488565" cy="400110"/>
          </a:xfrm>
          <a:prstGeom prst="rect">
            <a:avLst/>
          </a:prstGeom>
          <a:noFill/>
        </p:spPr>
        <p:txBody>
          <a:bodyPr wrap="square" rtlCol="0">
            <a:spAutoFit/>
          </a:bodyPr>
          <a:lstStyle/>
          <a:p>
            <a:pPr algn="just"/>
            <a:r>
              <a:rPr lang="en-US" sz="1000" b="1" i="1" dirty="0"/>
              <a:t>The United Way Campaign for 2012 </a:t>
            </a:r>
            <a:r>
              <a:rPr lang="en-US" sz="1000" dirty="0"/>
              <a:t>kicked-off at the </a:t>
            </a:r>
            <a:r>
              <a:rPr lang="en-US" sz="1000" dirty="0" err="1"/>
              <a:t>Speedbowl</a:t>
            </a:r>
            <a:r>
              <a:rPr lang="en-US" sz="1000" dirty="0"/>
              <a:t> in Waterford CT. Even though the rain canceled the racing, the event was still a huge success. We would like to thank the Company for allowing such a campaign to take place on Company paid time in the facilities. </a:t>
            </a:r>
          </a:p>
        </p:txBody>
      </p:sp>
      <p:pic>
        <p:nvPicPr>
          <p:cNvPr id="38" name="Picture 37"/>
          <p:cNvPicPr>
            <a:picLocks noChangeAspect="1"/>
          </p:cNvPicPr>
          <p:nvPr/>
        </p:nvPicPr>
        <p:blipFill>
          <a:blip r:embed="rId31" cstate="print">
            <a:extLst>
              <a:ext uri="{28A0092B-C50C-407E-A947-70E740481C1C}">
                <a14:useLocalDpi xmlns="" xmlns:a14="http://schemas.microsoft.com/office/drawing/2010/main" val="0"/>
              </a:ext>
            </a:extLst>
          </a:blip>
          <a:stretch>
            <a:fillRect/>
          </a:stretch>
        </p:blipFill>
        <p:spPr>
          <a:xfrm>
            <a:off x="381000" y="2766060"/>
            <a:ext cx="852094" cy="1348740"/>
          </a:xfrm>
          <a:prstGeom prst="rect">
            <a:avLst/>
          </a:prstGeom>
        </p:spPr>
      </p:pic>
      <p:pic>
        <p:nvPicPr>
          <p:cNvPr id="43" name="Picture 42"/>
          <p:cNvPicPr>
            <a:picLocks noChangeAspect="1"/>
          </p:cNvPicPr>
          <p:nvPr/>
        </p:nvPicPr>
        <p:blipFill>
          <a:blip r:embed="rId32" cstate="print">
            <a:extLst>
              <a:ext uri="{28A0092B-C50C-407E-A947-70E740481C1C}">
                <a14:useLocalDpi xmlns="" xmlns:a14="http://schemas.microsoft.com/office/drawing/2010/main" val="0"/>
              </a:ext>
            </a:extLst>
          </a:blip>
          <a:stretch>
            <a:fillRect/>
          </a:stretch>
        </p:blipFill>
        <p:spPr>
          <a:xfrm>
            <a:off x="381000" y="3962400"/>
            <a:ext cx="1264918" cy="796068"/>
          </a:xfrm>
          <a:prstGeom prst="rect">
            <a:avLst/>
          </a:prstGeom>
        </p:spPr>
      </p:pic>
      <p:pic>
        <p:nvPicPr>
          <p:cNvPr id="45" name="Picture 44"/>
          <p:cNvPicPr>
            <a:picLocks noChangeAspect="1"/>
          </p:cNvPicPr>
          <p:nvPr/>
        </p:nvPicPr>
        <p:blipFill>
          <a:blip r:embed="rId33" cstate="print">
            <a:extLst>
              <a:ext uri="{28A0092B-C50C-407E-A947-70E740481C1C}">
                <a14:useLocalDpi xmlns="" xmlns:a14="http://schemas.microsoft.com/office/drawing/2010/main" val="0"/>
              </a:ext>
            </a:extLst>
          </a:blip>
          <a:stretch>
            <a:fillRect/>
          </a:stretch>
        </p:blipFill>
        <p:spPr>
          <a:xfrm>
            <a:off x="1264915" y="2860040"/>
            <a:ext cx="1326105" cy="907195"/>
          </a:xfrm>
          <a:prstGeom prst="rect">
            <a:avLst/>
          </a:prstGeom>
        </p:spPr>
      </p:pic>
      <p:pic>
        <p:nvPicPr>
          <p:cNvPr id="46" name="Picture 45"/>
          <p:cNvPicPr>
            <a:picLocks noChangeAspect="1"/>
          </p:cNvPicPr>
          <p:nvPr/>
        </p:nvPicPr>
        <p:blipFill>
          <a:blip r:embed="rId34" cstate="print">
            <a:extLst>
              <a:ext uri="{28A0092B-C50C-407E-A947-70E740481C1C}">
                <a14:useLocalDpi xmlns="" xmlns:a14="http://schemas.microsoft.com/office/drawing/2010/main" val="0"/>
              </a:ext>
            </a:extLst>
          </a:blip>
          <a:stretch>
            <a:fillRect/>
          </a:stretch>
        </p:blipFill>
        <p:spPr>
          <a:xfrm>
            <a:off x="2438400" y="4047438"/>
            <a:ext cx="1115437" cy="829362"/>
          </a:xfrm>
          <a:prstGeom prst="rect">
            <a:avLst/>
          </a:prstGeom>
        </p:spPr>
      </p:pic>
      <p:pic>
        <p:nvPicPr>
          <p:cNvPr id="47" name="Picture 46"/>
          <p:cNvPicPr>
            <a:picLocks noChangeAspect="1"/>
          </p:cNvPicPr>
          <p:nvPr/>
        </p:nvPicPr>
        <p:blipFill>
          <a:blip r:embed="rId35" cstate="print">
            <a:extLst>
              <a:ext uri="{28A0092B-C50C-407E-A947-70E740481C1C}">
                <a14:useLocalDpi xmlns="" xmlns:a14="http://schemas.microsoft.com/office/drawing/2010/main" val="0"/>
              </a:ext>
            </a:extLst>
          </a:blip>
          <a:stretch>
            <a:fillRect/>
          </a:stretch>
        </p:blipFill>
        <p:spPr>
          <a:xfrm>
            <a:off x="3395382" y="5219613"/>
            <a:ext cx="1123286" cy="1084216"/>
          </a:xfrm>
          <a:prstGeom prst="rect">
            <a:avLst/>
          </a:prstGeom>
        </p:spPr>
      </p:pic>
      <p:pic>
        <p:nvPicPr>
          <p:cNvPr id="54" name="Picture 53"/>
          <p:cNvPicPr>
            <a:picLocks noChangeAspect="1"/>
          </p:cNvPicPr>
          <p:nvPr/>
        </p:nvPicPr>
        <p:blipFill>
          <a:blip r:embed="rId36" cstate="print">
            <a:extLst>
              <a:ext uri="{28A0092B-C50C-407E-A947-70E740481C1C}">
                <a14:useLocalDpi xmlns="" xmlns:a14="http://schemas.microsoft.com/office/drawing/2010/main" val="0"/>
              </a:ext>
            </a:extLst>
          </a:blip>
          <a:stretch>
            <a:fillRect/>
          </a:stretch>
        </p:blipFill>
        <p:spPr>
          <a:xfrm>
            <a:off x="1954464" y="1874520"/>
            <a:ext cx="1505016" cy="895580"/>
          </a:xfrm>
          <a:prstGeom prst="rect">
            <a:avLst/>
          </a:prstGeom>
        </p:spPr>
      </p:pic>
      <p:pic>
        <p:nvPicPr>
          <p:cNvPr id="56" name="Picture 55"/>
          <p:cNvPicPr>
            <a:picLocks noChangeAspect="1"/>
          </p:cNvPicPr>
          <p:nvPr/>
        </p:nvPicPr>
        <p:blipFill>
          <a:blip r:embed="rId37" cstate="print">
            <a:extLst>
              <a:ext uri="{28A0092B-C50C-407E-A947-70E740481C1C}">
                <a14:useLocalDpi xmlns="" xmlns:a14="http://schemas.microsoft.com/office/drawing/2010/main" val="0"/>
              </a:ext>
            </a:extLst>
          </a:blip>
          <a:stretch>
            <a:fillRect/>
          </a:stretch>
        </p:blipFill>
        <p:spPr>
          <a:xfrm>
            <a:off x="1890602" y="5001305"/>
            <a:ext cx="1464775" cy="723220"/>
          </a:xfrm>
          <a:prstGeom prst="rect">
            <a:avLst/>
          </a:prstGeom>
        </p:spPr>
      </p:pic>
      <p:pic>
        <p:nvPicPr>
          <p:cNvPr id="39" name="Picture 38"/>
          <p:cNvPicPr>
            <a:picLocks noChangeAspect="1"/>
          </p:cNvPicPr>
          <p:nvPr/>
        </p:nvPicPr>
        <p:blipFill>
          <a:blip r:embed="rId38" cstate="print">
            <a:extLst>
              <a:ext uri="{28A0092B-C50C-407E-A947-70E740481C1C}">
                <a14:useLocalDpi xmlns="" xmlns:a14="http://schemas.microsoft.com/office/drawing/2010/main" val="0"/>
              </a:ext>
            </a:extLst>
          </a:blip>
          <a:stretch>
            <a:fillRect/>
          </a:stretch>
        </p:blipFill>
        <p:spPr>
          <a:xfrm>
            <a:off x="379058" y="4845086"/>
            <a:ext cx="1421202" cy="717514"/>
          </a:xfrm>
          <a:prstGeom prst="rect">
            <a:avLst/>
          </a:prstGeom>
        </p:spPr>
      </p:pic>
      <p:grpSp>
        <p:nvGrpSpPr>
          <p:cNvPr id="59" name="Group 58"/>
          <p:cNvGrpSpPr/>
          <p:nvPr/>
        </p:nvGrpSpPr>
        <p:grpSpPr>
          <a:xfrm>
            <a:off x="1910884" y="5748386"/>
            <a:ext cx="1719152" cy="1287414"/>
            <a:chOff x="1888024" y="4921432"/>
            <a:chExt cx="1719152" cy="1287414"/>
          </a:xfrm>
        </p:grpSpPr>
        <p:pic>
          <p:nvPicPr>
            <p:cNvPr id="37" name="Picture 36"/>
            <p:cNvPicPr>
              <a:picLocks noChangeAspect="1"/>
            </p:cNvPicPr>
            <p:nvPr/>
          </p:nvPicPr>
          <p:blipFill>
            <a:blip r:embed="rId39" cstate="print">
              <a:extLst>
                <a:ext uri="{28A0092B-C50C-407E-A947-70E740481C1C}">
                  <a14:useLocalDpi xmlns="" xmlns:a14="http://schemas.microsoft.com/office/drawing/2010/main" val="0"/>
                </a:ext>
              </a:extLst>
            </a:blip>
            <a:stretch>
              <a:fillRect/>
            </a:stretch>
          </p:blipFill>
          <p:spPr>
            <a:xfrm>
              <a:off x="2037513" y="4921432"/>
              <a:ext cx="1229683" cy="1287414"/>
            </a:xfrm>
            <a:prstGeom prst="rect">
              <a:avLst/>
            </a:prstGeom>
          </p:spPr>
        </p:pic>
        <p:sp>
          <p:nvSpPr>
            <p:cNvPr id="58" name="Rectangle 57"/>
            <p:cNvSpPr/>
            <p:nvPr/>
          </p:nvSpPr>
          <p:spPr>
            <a:xfrm>
              <a:off x="1888024" y="5486400"/>
              <a:ext cx="1719152" cy="72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1" name="Picture 60"/>
          <p:cNvPicPr>
            <a:picLocks noChangeAspect="1"/>
          </p:cNvPicPr>
          <p:nvPr/>
        </p:nvPicPr>
        <p:blipFill>
          <a:blip r:embed="rId40" cstate="print">
            <a:extLst>
              <a:ext uri="{BEBA8EAE-BF5A-486C-A8C5-ECC9F3942E4B}">
                <a14:imgProps xmlns="" xmlns:a14="http://schemas.microsoft.com/office/drawing/2010/main">
                  <a14:imgLayer r:embed="rId41">
                    <a14:imgEffect>
                      <a14:brightnessContrast bright="44000"/>
                    </a14:imgEffect>
                  </a14:imgLayer>
                </a14:imgProps>
              </a:ext>
              <a:ext uri="{28A0092B-C50C-407E-A947-70E740481C1C}">
                <a14:useLocalDpi xmlns="" xmlns:a14="http://schemas.microsoft.com/office/drawing/2010/main" val="0"/>
              </a:ext>
            </a:extLst>
          </a:blip>
          <a:stretch>
            <a:fillRect/>
          </a:stretch>
        </p:blipFill>
        <p:spPr>
          <a:xfrm>
            <a:off x="11917630" y="1600200"/>
            <a:ext cx="1509420" cy="756793"/>
          </a:xfrm>
          <a:prstGeom prst="rect">
            <a:avLst/>
          </a:prstGeom>
        </p:spPr>
      </p:pic>
      <p:sp>
        <p:nvSpPr>
          <p:cNvPr id="15" name="Rectangle 14"/>
          <p:cNvSpPr/>
          <p:nvPr/>
        </p:nvSpPr>
        <p:spPr>
          <a:xfrm>
            <a:off x="1762125" y="533400"/>
            <a:ext cx="4203395" cy="553998"/>
          </a:xfrm>
          <a:prstGeom prst="rect">
            <a:avLst/>
          </a:prstGeom>
          <a:noFill/>
        </p:spPr>
        <p:txBody>
          <a:bodyPr wrap="none" lIns="91440" tIns="45720" rIns="91440" bIns="45720">
            <a:spAutoFit/>
          </a:bodyPr>
          <a:lstStyle/>
          <a:p>
            <a:r>
              <a:rPr lang="en-US" sz="3000" b="1" dirty="0" smtClean="0">
                <a:ln w="1905">
                  <a:solidFill>
                    <a:schemeClr val="tx1"/>
                  </a:solidFill>
                </a:ln>
                <a:solidFill>
                  <a:schemeClr val="bg1"/>
                </a:solidFill>
                <a:effectLst>
                  <a:innerShdw blurRad="69850" dist="43180" dir="5400000">
                    <a:srgbClr val="000000">
                      <a:alpha val="65000"/>
                    </a:srgbClr>
                  </a:innerShdw>
                </a:effectLst>
                <a:latin typeface="Arial Black" pitchFamily="34" charset="0"/>
              </a:rPr>
              <a:t>A YEAR IN REVIEW</a:t>
            </a:r>
            <a:endParaRPr lang="en-US" sz="3000" b="1" cap="none" spc="0" dirty="0">
              <a:ln w="1905">
                <a:solidFill>
                  <a:schemeClr val="tx1"/>
                </a:solidFill>
              </a:ln>
              <a:solidFill>
                <a:schemeClr val="bg1"/>
              </a:solidFill>
              <a:effectLst>
                <a:innerShdw blurRad="69850" dist="43180" dir="5400000">
                  <a:srgbClr val="000000">
                    <a:alpha val="65000"/>
                  </a:srgbClr>
                </a:innerShdw>
              </a:effectLst>
              <a:latin typeface="Arial Black" pitchFamily="34" charset="0"/>
            </a:endParaRPr>
          </a:p>
        </p:txBody>
      </p:sp>
      <p:pic>
        <p:nvPicPr>
          <p:cNvPr id="3084" name="Picture 3083"/>
          <p:cNvPicPr>
            <a:picLocks noChangeAspect="1"/>
          </p:cNvPicPr>
          <p:nvPr/>
        </p:nvPicPr>
        <p:blipFill>
          <a:blip r:embed="rId42" cstate="print">
            <a:extLst>
              <a:ext uri="{28A0092B-C50C-407E-A947-70E740481C1C}">
                <a14:useLocalDpi xmlns="" xmlns:a14="http://schemas.microsoft.com/office/drawing/2010/main" val="0"/>
              </a:ext>
            </a:extLst>
          </a:blip>
          <a:stretch>
            <a:fillRect/>
          </a:stretch>
        </p:blipFill>
        <p:spPr>
          <a:xfrm>
            <a:off x="14211675" y="2395388"/>
            <a:ext cx="982992" cy="765384"/>
          </a:xfrm>
          <a:prstGeom prst="rect">
            <a:avLst/>
          </a:prstGeom>
        </p:spPr>
      </p:pic>
      <p:pic>
        <p:nvPicPr>
          <p:cNvPr id="3085" name="Picture 3084"/>
          <p:cNvPicPr>
            <a:picLocks noChangeAspect="1"/>
          </p:cNvPicPr>
          <p:nvPr/>
        </p:nvPicPr>
        <p:blipFill>
          <a:blip r:embed="rId43" cstate="print">
            <a:extLst>
              <a:ext uri="{28A0092B-C50C-407E-A947-70E740481C1C}">
                <a14:useLocalDpi xmlns="" xmlns:a14="http://schemas.microsoft.com/office/drawing/2010/main" val="0"/>
              </a:ext>
            </a:extLst>
          </a:blip>
          <a:stretch>
            <a:fillRect/>
          </a:stretch>
        </p:blipFill>
        <p:spPr>
          <a:xfrm>
            <a:off x="14188440" y="4041422"/>
            <a:ext cx="933174" cy="651860"/>
          </a:xfrm>
          <a:prstGeom prst="rect">
            <a:avLst/>
          </a:prstGeom>
        </p:spPr>
      </p:pic>
      <p:pic>
        <p:nvPicPr>
          <p:cNvPr id="3088" name="Picture 3087"/>
          <p:cNvPicPr>
            <a:picLocks noChangeAspect="1"/>
          </p:cNvPicPr>
          <p:nvPr/>
        </p:nvPicPr>
        <p:blipFill>
          <a:blip r:embed="rId44" cstate="print">
            <a:extLst>
              <a:ext uri="{28A0092B-C50C-407E-A947-70E740481C1C}">
                <a14:useLocalDpi xmlns="" xmlns:a14="http://schemas.microsoft.com/office/drawing/2010/main" val="0"/>
              </a:ext>
            </a:extLst>
          </a:blip>
          <a:stretch>
            <a:fillRect/>
          </a:stretch>
        </p:blipFill>
        <p:spPr>
          <a:xfrm>
            <a:off x="11963167" y="4286316"/>
            <a:ext cx="1054754" cy="621319"/>
          </a:xfrm>
          <a:prstGeom prst="rect">
            <a:avLst/>
          </a:prstGeom>
        </p:spPr>
      </p:pic>
      <p:pic>
        <p:nvPicPr>
          <p:cNvPr id="3089" name="Picture 3088"/>
          <p:cNvPicPr>
            <a:picLocks noChangeAspect="1"/>
          </p:cNvPicPr>
          <p:nvPr/>
        </p:nvPicPr>
        <p:blipFill>
          <a:blip r:embed="rId45" cstate="print">
            <a:extLst>
              <a:ext uri="{28A0092B-C50C-407E-A947-70E740481C1C}">
                <a14:useLocalDpi xmlns="" xmlns:a14="http://schemas.microsoft.com/office/drawing/2010/main" val="0"/>
              </a:ext>
            </a:extLst>
          </a:blip>
          <a:stretch>
            <a:fillRect/>
          </a:stretch>
        </p:blipFill>
        <p:spPr>
          <a:xfrm>
            <a:off x="14096374" y="5477998"/>
            <a:ext cx="978597" cy="837076"/>
          </a:xfrm>
          <a:prstGeom prst="rect">
            <a:avLst/>
          </a:prstGeom>
        </p:spPr>
      </p:pic>
      <p:pic>
        <p:nvPicPr>
          <p:cNvPr id="3090" name="Picture 3089"/>
          <p:cNvPicPr>
            <a:picLocks noChangeAspect="1"/>
          </p:cNvPicPr>
          <p:nvPr/>
        </p:nvPicPr>
        <p:blipFill>
          <a:blip r:embed="rId46" cstate="print">
            <a:extLst>
              <a:ext uri="{28A0092B-C50C-407E-A947-70E740481C1C}">
                <a14:useLocalDpi xmlns="" xmlns:a14="http://schemas.microsoft.com/office/drawing/2010/main" val="0"/>
              </a:ext>
            </a:extLst>
          </a:blip>
          <a:stretch>
            <a:fillRect/>
          </a:stretch>
        </p:blipFill>
        <p:spPr>
          <a:xfrm>
            <a:off x="15310416" y="2395388"/>
            <a:ext cx="773655" cy="1485003"/>
          </a:xfrm>
          <a:prstGeom prst="rect">
            <a:avLst/>
          </a:prstGeom>
        </p:spPr>
      </p:pic>
      <p:pic>
        <p:nvPicPr>
          <p:cNvPr id="3092" name="Picture 3091"/>
          <p:cNvPicPr>
            <a:picLocks noChangeAspect="1"/>
          </p:cNvPicPr>
          <p:nvPr/>
        </p:nvPicPr>
        <p:blipFill>
          <a:blip r:embed="rId47" cstate="print">
            <a:extLst>
              <a:ext uri="{28A0092B-C50C-407E-A947-70E740481C1C}">
                <a14:useLocalDpi xmlns="" xmlns:a14="http://schemas.microsoft.com/office/drawing/2010/main" val="0"/>
              </a:ext>
            </a:extLst>
          </a:blip>
          <a:stretch>
            <a:fillRect/>
          </a:stretch>
        </p:blipFill>
        <p:spPr>
          <a:xfrm>
            <a:off x="14589590" y="1605037"/>
            <a:ext cx="1412410" cy="751956"/>
          </a:xfrm>
          <a:prstGeom prst="rect">
            <a:avLst/>
          </a:prstGeom>
        </p:spPr>
      </p:pic>
      <p:pic>
        <p:nvPicPr>
          <p:cNvPr id="3091" name="Picture 3090"/>
          <p:cNvPicPr>
            <a:picLocks noChangeAspect="1"/>
          </p:cNvPicPr>
          <p:nvPr/>
        </p:nvPicPr>
        <p:blipFill>
          <a:blip r:embed="rId48" cstate="print">
            <a:extLst>
              <a:ext uri="{28A0092B-C50C-407E-A947-70E740481C1C}">
                <a14:useLocalDpi xmlns="" xmlns:a14="http://schemas.microsoft.com/office/drawing/2010/main" val="0"/>
              </a:ext>
            </a:extLst>
          </a:blip>
          <a:stretch>
            <a:fillRect/>
          </a:stretch>
        </p:blipFill>
        <p:spPr>
          <a:xfrm>
            <a:off x="15092311" y="4776462"/>
            <a:ext cx="909689" cy="673488"/>
          </a:xfrm>
          <a:prstGeom prst="rect">
            <a:avLst/>
          </a:prstGeom>
        </p:spPr>
      </p:pic>
      <p:pic>
        <p:nvPicPr>
          <p:cNvPr id="3093" name="Picture 3092"/>
          <p:cNvPicPr>
            <a:picLocks noChangeAspect="1"/>
          </p:cNvPicPr>
          <p:nvPr/>
        </p:nvPicPr>
        <p:blipFill>
          <a:blip r:embed="rId49" cstate="print">
            <a:extLst>
              <a:ext uri="{28A0092B-C50C-407E-A947-70E740481C1C}">
                <a14:useLocalDpi xmlns="" xmlns:a14="http://schemas.microsoft.com/office/drawing/2010/main" val="0"/>
              </a:ext>
            </a:extLst>
          </a:blip>
          <a:stretch>
            <a:fillRect/>
          </a:stretch>
        </p:blipFill>
        <p:spPr>
          <a:xfrm>
            <a:off x="11967351" y="5587121"/>
            <a:ext cx="921273" cy="732716"/>
          </a:xfrm>
          <a:prstGeom prst="rect">
            <a:avLst/>
          </a:prstGeom>
        </p:spPr>
      </p:pic>
      <p:pic>
        <p:nvPicPr>
          <p:cNvPr id="3101" name="Picture 3100"/>
          <p:cNvPicPr>
            <a:picLocks noChangeAspect="1"/>
          </p:cNvPicPr>
          <p:nvPr/>
        </p:nvPicPr>
        <p:blipFill>
          <a:blip r:embed="rId50" cstate="print">
            <a:extLst>
              <a:ext uri="{28A0092B-C50C-407E-A947-70E740481C1C}">
                <a14:useLocalDpi xmlns="" xmlns:a14="http://schemas.microsoft.com/office/drawing/2010/main" val="0"/>
              </a:ext>
            </a:extLst>
          </a:blip>
          <a:stretch>
            <a:fillRect/>
          </a:stretch>
        </p:blipFill>
        <p:spPr>
          <a:xfrm>
            <a:off x="15221980" y="3904206"/>
            <a:ext cx="780771" cy="836128"/>
          </a:xfrm>
          <a:prstGeom prst="rect">
            <a:avLst/>
          </a:prstGeom>
        </p:spPr>
      </p:pic>
      <p:pic>
        <p:nvPicPr>
          <p:cNvPr id="3145" name="Picture 3144"/>
          <p:cNvPicPr>
            <a:picLocks noChangeAspect="1"/>
          </p:cNvPicPr>
          <p:nvPr/>
        </p:nvPicPr>
        <p:blipFill>
          <a:blip r:embed="rId51" cstate="print">
            <a:extLst>
              <a:ext uri="{28A0092B-C50C-407E-A947-70E740481C1C}">
                <a14:useLocalDpi xmlns="" xmlns:a14="http://schemas.microsoft.com/office/drawing/2010/main" val="0"/>
              </a:ext>
            </a:extLst>
          </a:blip>
          <a:stretch>
            <a:fillRect/>
          </a:stretch>
        </p:blipFill>
        <p:spPr>
          <a:xfrm>
            <a:off x="1910155" y="6477000"/>
            <a:ext cx="1271195" cy="827574"/>
          </a:xfrm>
          <a:prstGeom prst="rect">
            <a:avLst/>
          </a:prstGeom>
        </p:spPr>
      </p:pic>
      <p:pic>
        <p:nvPicPr>
          <p:cNvPr id="3147" name="Picture 3146"/>
          <p:cNvPicPr>
            <a:picLocks noChangeAspect="1"/>
          </p:cNvPicPr>
          <p:nvPr/>
        </p:nvPicPr>
        <p:blipFill>
          <a:blip r:embed="rId52" cstate="print">
            <a:extLst>
              <a:ext uri="{28A0092B-C50C-407E-A947-70E740481C1C}">
                <a14:useLocalDpi xmlns="" xmlns:a14="http://schemas.microsoft.com/office/drawing/2010/main" val="0"/>
              </a:ext>
            </a:extLst>
          </a:blip>
          <a:stretch>
            <a:fillRect/>
          </a:stretch>
        </p:blipFill>
        <p:spPr>
          <a:xfrm>
            <a:off x="451773" y="6477000"/>
            <a:ext cx="1412920" cy="621307"/>
          </a:xfrm>
          <a:prstGeom prst="rect">
            <a:avLst/>
          </a:prstGeom>
        </p:spPr>
      </p:pic>
      <p:pic>
        <p:nvPicPr>
          <p:cNvPr id="3148" name="Picture 3147"/>
          <p:cNvPicPr>
            <a:picLocks noChangeAspect="1"/>
          </p:cNvPicPr>
          <p:nvPr/>
        </p:nvPicPr>
        <p:blipFill>
          <a:blip r:embed="rId53" cstate="print">
            <a:extLst>
              <a:ext uri="{28A0092B-C50C-407E-A947-70E740481C1C}">
                <a14:useLocalDpi xmlns="" xmlns:a14="http://schemas.microsoft.com/office/drawing/2010/main" val="0"/>
              </a:ext>
            </a:extLst>
          </a:blip>
          <a:stretch>
            <a:fillRect/>
          </a:stretch>
        </p:blipFill>
        <p:spPr>
          <a:xfrm>
            <a:off x="3255529" y="6477000"/>
            <a:ext cx="1207920" cy="671768"/>
          </a:xfrm>
          <a:prstGeom prst="rect">
            <a:avLst/>
          </a:prstGeom>
        </p:spPr>
      </p:pic>
      <p:pic>
        <p:nvPicPr>
          <p:cNvPr id="3149" name="Picture 3148"/>
          <p:cNvPicPr>
            <a:picLocks noChangeAspect="1"/>
          </p:cNvPicPr>
          <p:nvPr/>
        </p:nvPicPr>
        <p:blipFill>
          <a:blip r:embed="rId54" cstate="print">
            <a:extLst>
              <a:ext uri="{28A0092B-C50C-407E-A947-70E740481C1C}">
                <a14:useLocalDpi xmlns="" xmlns:a14="http://schemas.microsoft.com/office/drawing/2010/main" val="0"/>
              </a:ext>
            </a:extLst>
          </a:blip>
          <a:stretch>
            <a:fillRect/>
          </a:stretch>
        </p:blipFill>
        <p:spPr>
          <a:xfrm>
            <a:off x="12437833" y="8820580"/>
            <a:ext cx="935267" cy="1019763"/>
          </a:xfrm>
          <a:prstGeom prst="rect">
            <a:avLst/>
          </a:prstGeom>
        </p:spPr>
      </p:pic>
      <p:pic>
        <p:nvPicPr>
          <p:cNvPr id="3153" name="Picture 3152"/>
          <p:cNvPicPr>
            <a:picLocks noChangeAspect="1"/>
          </p:cNvPicPr>
          <p:nvPr/>
        </p:nvPicPr>
        <p:blipFill>
          <a:blip r:embed="rId55" cstate="print">
            <a:extLst>
              <a:ext uri="{28A0092B-C50C-407E-A947-70E740481C1C}">
                <a14:useLocalDpi xmlns="" xmlns:a14="http://schemas.microsoft.com/office/drawing/2010/main" val="0"/>
              </a:ext>
            </a:extLst>
          </a:blip>
          <a:stretch>
            <a:fillRect/>
          </a:stretch>
        </p:blipFill>
        <p:spPr>
          <a:xfrm>
            <a:off x="2352816" y="7362084"/>
            <a:ext cx="1617270" cy="832620"/>
          </a:xfrm>
          <a:prstGeom prst="rect">
            <a:avLst/>
          </a:prstGeom>
        </p:spPr>
      </p:pic>
      <p:pic>
        <p:nvPicPr>
          <p:cNvPr id="3154" name="Picture 3153"/>
          <p:cNvPicPr>
            <a:picLocks noChangeAspect="1"/>
          </p:cNvPicPr>
          <p:nvPr/>
        </p:nvPicPr>
        <p:blipFill>
          <a:blip r:embed="rId56" cstate="print">
            <a:extLst>
              <a:ext uri="{28A0092B-C50C-407E-A947-70E740481C1C}">
                <a14:useLocalDpi xmlns="" xmlns:a14="http://schemas.microsoft.com/office/drawing/2010/main" val="0"/>
              </a:ext>
            </a:extLst>
          </a:blip>
          <a:stretch>
            <a:fillRect/>
          </a:stretch>
        </p:blipFill>
        <p:spPr>
          <a:xfrm>
            <a:off x="3162110" y="9077325"/>
            <a:ext cx="1066990" cy="753493"/>
          </a:xfrm>
          <a:prstGeom prst="rect">
            <a:avLst/>
          </a:prstGeom>
        </p:spPr>
      </p:pic>
      <p:pic>
        <p:nvPicPr>
          <p:cNvPr id="3155" name="Picture 3154"/>
          <p:cNvPicPr>
            <a:picLocks noChangeAspect="1"/>
          </p:cNvPicPr>
          <p:nvPr/>
        </p:nvPicPr>
        <p:blipFill>
          <a:blip r:embed="rId57" cstate="print">
            <a:extLst>
              <a:ext uri="{28A0092B-C50C-407E-A947-70E740481C1C}">
                <a14:useLocalDpi xmlns="" xmlns:a14="http://schemas.microsoft.com/office/drawing/2010/main" val="0"/>
              </a:ext>
            </a:extLst>
          </a:blip>
          <a:stretch>
            <a:fillRect/>
          </a:stretch>
        </p:blipFill>
        <p:spPr>
          <a:xfrm>
            <a:off x="2134803" y="8247068"/>
            <a:ext cx="1456122" cy="750021"/>
          </a:xfrm>
          <a:prstGeom prst="rect">
            <a:avLst/>
          </a:prstGeom>
        </p:spPr>
      </p:pic>
      <p:pic>
        <p:nvPicPr>
          <p:cNvPr id="3156" name="Picture 3155"/>
          <p:cNvPicPr>
            <a:picLocks noChangeAspect="1"/>
          </p:cNvPicPr>
          <p:nvPr/>
        </p:nvPicPr>
        <p:blipFill>
          <a:blip r:embed="rId58" cstate="print">
            <a:extLst>
              <a:ext uri="{28A0092B-C50C-407E-A947-70E740481C1C}">
                <a14:useLocalDpi xmlns="" xmlns:a14="http://schemas.microsoft.com/office/drawing/2010/main" val="0"/>
              </a:ext>
            </a:extLst>
          </a:blip>
          <a:stretch>
            <a:fillRect/>
          </a:stretch>
        </p:blipFill>
        <p:spPr>
          <a:xfrm>
            <a:off x="12485821" y="6477001"/>
            <a:ext cx="1911526" cy="708255"/>
          </a:xfrm>
          <a:prstGeom prst="rect">
            <a:avLst/>
          </a:prstGeom>
        </p:spPr>
      </p:pic>
      <p:pic>
        <p:nvPicPr>
          <p:cNvPr id="3158" name="Picture 3157"/>
          <p:cNvPicPr>
            <a:picLocks noChangeAspect="1"/>
          </p:cNvPicPr>
          <p:nvPr/>
        </p:nvPicPr>
        <p:blipFill>
          <a:blip r:embed="rId59" cstate="print">
            <a:extLst>
              <a:ext uri="{28A0092B-C50C-407E-A947-70E740481C1C}">
                <a14:useLocalDpi xmlns="" xmlns:a14="http://schemas.microsoft.com/office/drawing/2010/main" val="0"/>
              </a:ext>
            </a:extLst>
          </a:blip>
          <a:stretch>
            <a:fillRect/>
          </a:stretch>
        </p:blipFill>
        <p:spPr>
          <a:xfrm>
            <a:off x="4007338" y="7595474"/>
            <a:ext cx="1170074" cy="599229"/>
          </a:xfrm>
          <a:prstGeom prst="rect">
            <a:avLst/>
          </a:prstGeom>
        </p:spPr>
      </p:pic>
      <p:pic>
        <p:nvPicPr>
          <p:cNvPr id="3159" name="Picture 3158"/>
          <p:cNvPicPr>
            <a:picLocks noChangeAspect="1"/>
          </p:cNvPicPr>
          <p:nvPr/>
        </p:nvPicPr>
        <p:blipFill>
          <a:blip r:embed="rId60" cstate="print">
            <a:extLst>
              <a:ext uri="{28A0092B-C50C-407E-A947-70E740481C1C}">
                <a14:useLocalDpi xmlns="" xmlns:a14="http://schemas.microsoft.com/office/drawing/2010/main" val="0"/>
              </a:ext>
            </a:extLst>
          </a:blip>
          <a:stretch>
            <a:fillRect/>
          </a:stretch>
        </p:blipFill>
        <p:spPr>
          <a:xfrm>
            <a:off x="12049524" y="7251726"/>
            <a:ext cx="1952226" cy="797921"/>
          </a:xfrm>
          <a:prstGeom prst="rect">
            <a:avLst/>
          </a:prstGeom>
        </p:spPr>
      </p:pic>
      <p:pic>
        <p:nvPicPr>
          <p:cNvPr id="3160" name="Picture 3159"/>
          <p:cNvPicPr>
            <a:picLocks noChangeAspect="1"/>
          </p:cNvPicPr>
          <p:nvPr/>
        </p:nvPicPr>
        <p:blipFill>
          <a:blip r:embed="rId61" cstate="print">
            <a:extLst>
              <a:ext uri="{28A0092B-C50C-407E-A947-70E740481C1C}">
                <a14:useLocalDpi xmlns="" xmlns:a14="http://schemas.microsoft.com/office/drawing/2010/main" val="0"/>
              </a:ext>
            </a:extLst>
          </a:blip>
          <a:stretch>
            <a:fillRect/>
          </a:stretch>
        </p:blipFill>
        <p:spPr>
          <a:xfrm>
            <a:off x="2234865" y="9044217"/>
            <a:ext cx="755985" cy="830438"/>
          </a:xfrm>
          <a:prstGeom prst="rect">
            <a:avLst/>
          </a:prstGeom>
        </p:spPr>
      </p:pic>
      <p:pic>
        <p:nvPicPr>
          <p:cNvPr id="3161" name="Picture 3160"/>
          <p:cNvPicPr>
            <a:picLocks noChangeAspect="1"/>
          </p:cNvPicPr>
          <p:nvPr/>
        </p:nvPicPr>
        <p:blipFill>
          <a:blip r:embed="rId62" cstate="print">
            <a:extLst>
              <a:ext uri="{28A0092B-C50C-407E-A947-70E740481C1C}">
                <a14:useLocalDpi xmlns="" xmlns:a14="http://schemas.microsoft.com/office/drawing/2010/main" val="0"/>
              </a:ext>
            </a:extLst>
          </a:blip>
          <a:stretch>
            <a:fillRect/>
          </a:stretch>
        </p:blipFill>
        <p:spPr>
          <a:xfrm>
            <a:off x="14482496" y="6477000"/>
            <a:ext cx="1595704" cy="698790"/>
          </a:xfrm>
          <a:prstGeom prst="rect">
            <a:avLst/>
          </a:prstGeom>
        </p:spPr>
      </p:pic>
      <p:pic>
        <p:nvPicPr>
          <p:cNvPr id="3162" name="Picture 3161"/>
          <p:cNvPicPr>
            <a:picLocks noChangeAspect="1"/>
          </p:cNvPicPr>
          <p:nvPr/>
        </p:nvPicPr>
        <p:blipFill>
          <a:blip r:embed="rId63" cstate="print">
            <a:extLst>
              <a:ext uri="{28A0092B-C50C-407E-A947-70E740481C1C}">
                <a14:useLocalDpi xmlns="" xmlns:a14="http://schemas.microsoft.com/office/drawing/2010/main" val="0"/>
              </a:ext>
            </a:extLst>
          </a:blip>
          <a:stretch>
            <a:fillRect/>
          </a:stretch>
        </p:blipFill>
        <p:spPr>
          <a:xfrm>
            <a:off x="6108242" y="7595474"/>
            <a:ext cx="930733" cy="723903"/>
          </a:xfrm>
          <a:prstGeom prst="rect">
            <a:avLst/>
          </a:prstGeom>
        </p:spPr>
      </p:pic>
      <p:pic>
        <p:nvPicPr>
          <p:cNvPr id="3163" name="Picture 3162"/>
          <p:cNvPicPr>
            <a:picLocks noChangeAspect="1"/>
          </p:cNvPicPr>
          <p:nvPr/>
        </p:nvPicPr>
        <p:blipFill>
          <a:blip r:embed="rId64" cstate="print">
            <a:extLst>
              <a:ext uri="{28A0092B-C50C-407E-A947-70E740481C1C}">
                <a14:useLocalDpi xmlns="" xmlns:a14="http://schemas.microsoft.com/office/drawing/2010/main" val="0"/>
              </a:ext>
            </a:extLst>
          </a:blip>
          <a:stretch>
            <a:fillRect/>
          </a:stretch>
        </p:blipFill>
        <p:spPr>
          <a:xfrm>
            <a:off x="5237030" y="7595474"/>
            <a:ext cx="802524" cy="728801"/>
          </a:xfrm>
          <a:prstGeom prst="rect">
            <a:avLst/>
          </a:prstGeom>
        </p:spPr>
      </p:pic>
      <p:pic>
        <p:nvPicPr>
          <p:cNvPr id="3164" name="Picture 3163"/>
          <p:cNvPicPr>
            <a:picLocks noChangeAspect="1"/>
          </p:cNvPicPr>
          <p:nvPr/>
        </p:nvPicPr>
        <p:blipFill>
          <a:blip r:embed="rId65" cstate="print">
            <a:extLst>
              <a:ext uri="{28A0092B-C50C-407E-A947-70E740481C1C}">
                <a14:useLocalDpi xmlns="" xmlns:a14="http://schemas.microsoft.com/office/drawing/2010/main" val="0"/>
              </a:ext>
            </a:extLst>
          </a:blip>
          <a:stretch>
            <a:fillRect/>
          </a:stretch>
        </p:blipFill>
        <p:spPr>
          <a:xfrm>
            <a:off x="8812844" y="8458200"/>
            <a:ext cx="1750381" cy="762000"/>
          </a:xfrm>
          <a:prstGeom prst="rect">
            <a:avLst/>
          </a:prstGeom>
        </p:spPr>
      </p:pic>
      <p:pic>
        <p:nvPicPr>
          <p:cNvPr id="3167" name="Picture 3166"/>
          <p:cNvPicPr>
            <a:picLocks noChangeAspect="1"/>
          </p:cNvPicPr>
          <p:nvPr/>
        </p:nvPicPr>
        <p:blipFill>
          <a:blip r:embed="rId66" cstate="print">
            <a:extLst>
              <a:ext uri="{28A0092B-C50C-407E-A947-70E740481C1C}">
                <a14:useLocalDpi xmlns="" xmlns:a14="http://schemas.microsoft.com/office/drawing/2010/main" val="0"/>
              </a:ext>
            </a:extLst>
          </a:blip>
          <a:stretch>
            <a:fillRect/>
          </a:stretch>
        </p:blipFill>
        <p:spPr>
          <a:xfrm>
            <a:off x="8798408" y="7595474"/>
            <a:ext cx="1964842" cy="826306"/>
          </a:xfrm>
          <a:prstGeom prst="rect">
            <a:avLst/>
          </a:prstGeom>
        </p:spPr>
      </p:pic>
      <p:pic>
        <p:nvPicPr>
          <p:cNvPr id="3168" name="Picture 3167"/>
          <p:cNvPicPr>
            <a:picLocks noChangeAspect="1"/>
          </p:cNvPicPr>
          <p:nvPr/>
        </p:nvPicPr>
        <p:blipFill>
          <a:blip r:embed="rId67" cstate="print">
            <a:extLst>
              <a:ext uri="{28A0092B-C50C-407E-A947-70E740481C1C}">
                <a14:useLocalDpi xmlns="" xmlns:a14="http://schemas.microsoft.com/office/drawing/2010/main" val="0"/>
              </a:ext>
            </a:extLst>
          </a:blip>
          <a:stretch>
            <a:fillRect/>
          </a:stretch>
        </p:blipFill>
        <p:spPr>
          <a:xfrm>
            <a:off x="14169619" y="7251726"/>
            <a:ext cx="1832381" cy="529845"/>
          </a:xfrm>
          <a:prstGeom prst="rect">
            <a:avLst/>
          </a:prstGeom>
        </p:spPr>
      </p:pic>
      <p:pic>
        <p:nvPicPr>
          <p:cNvPr id="3169" name="Picture 3168"/>
          <p:cNvPicPr>
            <a:picLocks noChangeAspect="1"/>
          </p:cNvPicPr>
          <p:nvPr/>
        </p:nvPicPr>
        <p:blipFill>
          <a:blip r:embed="rId68" cstate="print">
            <a:extLst>
              <a:ext uri="{28A0092B-C50C-407E-A947-70E740481C1C}">
                <a14:useLocalDpi xmlns="" xmlns:a14="http://schemas.microsoft.com/office/drawing/2010/main" val="0"/>
              </a:ext>
            </a:extLst>
          </a:blip>
          <a:stretch>
            <a:fillRect/>
          </a:stretch>
        </p:blipFill>
        <p:spPr>
          <a:xfrm>
            <a:off x="5534025" y="9134475"/>
            <a:ext cx="1201613" cy="715922"/>
          </a:xfrm>
          <a:prstGeom prst="rect">
            <a:avLst/>
          </a:prstGeom>
        </p:spPr>
      </p:pic>
      <p:pic>
        <p:nvPicPr>
          <p:cNvPr id="3171" name="Picture 3170"/>
          <p:cNvPicPr>
            <a:picLocks noChangeAspect="1"/>
          </p:cNvPicPr>
          <p:nvPr/>
        </p:nvPicPr>
        <p:blipFill>
          <a:blip r:embed="rId69" cstate="print">
            <a:extLst>
              <a:ext uri="{28A0092B-C50C-407E-A947-70E740481C1C}">
                <a14:useLocalDpi xmlns="" xmlns:a14="http://schemas.microsoft.com/office/drawing/2010/main" val="0"/>
              </a:ext>
            </a:extLst>
          </a:blip>
          <a:stretch>
            <a:fillRect/>
          </a:stretch>
        </p:blipFill>
        <p:spPr>
          <a:xfrm>
            <a:off x="7081092" y="7591425"/>
            <a:ext cx="996108" cy="781521"/>
          </a:xfrm>
          <a:prstGeom prst="rect">
            <a:avLst/>
          </a:prstGeom>
        </p:spPr>
      </p:pic>
      <p:pic>
        <p:nvPicPr>
          <p:cNvPr id="3172" name="Picture 3171"/>
          <p:cNvPicPr>
            <a:picLocks noChangeAspect="1"/>
          </p:cNvPicPr>
          <p:nvPr/>
        </p:nvPicPr>
        <p:blipFill>
          <a:blip r:embed="rId70" cstate="print">
            <a:extLst>
              <a:ext uri="{28A0092B-C50C-407E-A947-70E740481C1C}">
                <a14:useLocalDpi xmlns="" xmlns:a14="http://schemas.microsoft.com/office/drawing/2010/main" val="0"/>
              </a:ext>
            </a:extLst>
          </a:blip>
          <a:stretch>
            <a:fillRect/>
          </a:stretch>
        </p:blipFill>
        <p:spPr>
          <a:xfrm>
            <a:off x="1286465" y="7230246"/>
            <a:ext cx="1015550" cy="590041"/>
          </a:xfrm>
          <a:prstGeom prst="rect">
            <a:avLst/>
          </a:prstGeom>
        </p:spPr>
      </p:pic>
      <p:pic>
        <p:nvPicPr>
          <p:cNvPr id="3174" name="Picture 3173"/>
          <p:cNvPicPr>
            <a:picLocks noChangeAspect="1"/>
          </p:cNvPicPr>
          <p:nvPr/>
        </p:nvPicPr>
        <p:blipFill>
          <a:blip r:embed="rId71" cstate="print">
            <a:extLst>
              <a:ext uri="{28A0092B-C50C-407E-A947-70E740481C1C}">
                <a14:useLocalDpi xmlns="" xmlns:a14="http://schemas.microsoft.com/office/drawing/2010/main" val="0"/>
              </a:ext>
            </a:extLst>
          </a:blip>
          <a:stretch>
            <a:fillRect/>
          </a:stretch>
        </p:blipFill>
        <p:spPr>
          <a:xfrm>
            <a:off x="8093031" y="9077326"/>
            <a:ext cx="822369" cy="794956"/>
          </a:xfrm>
          <a:prstGeom prst="rect">
            <a:avLst/>
          </a:prstGeom>
        </p:spPr>
      </p:pic>
      <p:pic>
        <p:nvPicPr>
          <p:cNvPr id="3175" name="Picture 3174"/>
          <p:cNvPicPr>
            <a:picLocks noChangeAspect="1"/>
          </p:cNvPicPr>
          <p:nvPr/>
        </p:nvPicPr>
        <p:blipFill>
          <a:blip r:embed="rId72" cstate="print">
            <a:extLst>
              <a:ext uri="{28A0092B-C50C-407E-A947-70E740481C1C}">
                <a14:useLocalDpi xmlns="" xmlns:a14="http://schemas.microsoft.com/office/drawing/2010/main" val="0"/>
              </a:ext>
            </a:extLst>
          </a:blip>
          <a:stretch>
            <a:fillRect/>
          </a:stretch>
        </p:blipFill>
        <p:spPr>
          <a:xfrm>
            <a:off x="11887393" y="8118151"/>
            <a:ext cx="2103611" cy="655999"/>
          </a:xfrm>
          <a:prstGeom prst="rect">
            <a:avLst/>
          </a:prstGeom>
        </p:spPr>
      </p:pic>
      <p:pic>
        <p:nvPicPr>
          <p:cNvPr id="3176" name="Picture 3175"/>
          <p:cNvPicPr>
            <a:picLocks noChangeAspect="1"/>
          </p:cNvPicPr>
          <p:nvPr/>
        </p:nvPicPr>
        <p:blipFill>
          <a:blip r:embed="rId73" cstate="print">
            <a:extLst>
              <a:ext uri="{28A0092B-C50C-407E-A947-70E740481C1C}">
                <a14:useLocalDpi xmlns="" xmlns:a14="http://schemas.microsoft.com/office/drawing/2010/main" val="0"/>
              </a:ext>
            </a:extLst>
          </a:blip>
          <a:stretch>
            <a:fillRect/>
          </a:stretch>
        </p:blipFill>
        <p:spPr>
          <a:xfrm>
            <a:off x="14068103" y="7867650"/>
            <a:ext cx="2075226" cy="1018690"/>
          </a:xfrm>
          <a:prstGeom prst="rect">
            <a:avLst/>
          </a:prstGeom>
        </p:spPr>
      </p:pic>
      <p:pic>
        <p:nvPicPr>
          <p:cNvPr id="3177" name="Picture 3176"/>
          <p:cNvPicPr>
            <a:picLocks noChangeAspect="1"/>
          </p:cNvPicPr>
          <p:nvPr/>
        </p:nvPicPr>
        <p:blipFill>
          <a:blip r:embed="rId74" cstate="print">
            <a:extLst>
              <a:ext uri="{28A0092B-C50C-407E-A947-70E740481C1C}">
                <a14:useLocalDpi xmlns="" xmlns:a14="http://schemas.microsoft.com/office/drawing/2010/main" val="0"/>
              </a:ext>
            </a:extLst>
          </a:blip>
          <a:stretch>
            <a:fillRect/>
          </a:stretch>
        </p:blipFill>
        <p:spPr>
          <a:xfrm>
            <a:off x="14914382" y="8944335"/>
            <a:ext cx="1189363" cy="908727"/>
          </a:xfrm>
          <a:prstGeom prst="rect">
            <a:avLst/>
          </a:prstGeom>
        </p:spPr>
      </p:pic>
      <p:pic>
        <p:nvPicPr>
          <p:cNvPr id="3178" name="Picture 3177"/>
          <p:cNvPicPr>
            <a:picLocks noChangeAspect="1"/>
          </p:cNvPicPr>
          <p:nvPr/>
        </p:nvPicPr>
        <p:blipFill>
          <a:blip r:embed="rId75" cstate="print">
            <a:extLst>
              <a:ext uri="{28A0092B-C50C-407E-A947-70E740481C1C}">
                <a14:useLocalDpi xmlns="" xmlns:a14="http://schemas.microsoft.com/office/drawing/2010/main" val="0"/>
              </a:ext>
            </a:extLst>
          </a:blip>
          <a:stretch>
            <a:fillRect/>
          </a:stretch>
        </p:blipFill>
        <p:spPr>
          <a:xfrm>
            <a:off x="408051" y="7155867"/>
            <a:ext cx="825043" cy="1111833"/>
          </a:xfrm>
          <a:prstGeom prst="rect">
            <a:avLst/>
          </a:prstGeom>
        </p:spPr>
      </p:pic>
      <p:pic>
        <p:nvPicPr>
          <p:cNvPr id="3179" name="Picture 3178"/>
          <p:cNvPicPr>
            <a:picLocks noChangeAspect="1"/>
          </p:cNvPicPr>
          <p:nvPr/>
        </p:nvPicPr>
        <p:blipFill>
          <a:blip r:embed="rId76" cstate="print">
            <a:extLst>
              <a:ext uri="{28A0092B-C50C-407E-A947-70E740481C1C}">
                <a14:useLocalDpi xmlns="" xmlns:a14="http://schemas.microsoft.com/office/drawing/2010/main" val="0"/>
              </a:ext>
            </a:extLst>
          </a:blip>
          <a:stretch>
            <a:fillRect/>
          </a:stretch>
        </p:blipFill>
        <p:spPr>
          <a:xfrm>
            <a:off x="8111975" y="7595474"/>
            <a:ext cx="641500" cy="1371761"/>
          </a:xfrm>
          <a:prstGeom prst="rect">
            <a:avLst/>
          </a:prstGeom>
        </p:spPr>
      </p:pic>
      <p:pic>
        <p:nvPicPr>
          <p:cNvPr id="3180" name="Picture 3179"/>
          <p:cNvPicPr>
            <a:picLocks noChangeAspect="1"/>
          </p:cNvPicPr>
          <p:nvPr/>
        </p:nvPicPr>
        <p:blipFill>
          <a:blip r:embed="rId77" cstate="print">
            <a:extLst>
              <a:ext uri="{28A0092B-C50C-407E-A947-70E740481C1C}">
                <a14:useLocalDpi xmlns="" xmlns:a14="http://schemas.microsoft.com/office/drawing/2010/main" val="0"/>
              </a:ext>
            </a:extLst>
          </a:blip>
          <a:stretch>
            <a:fillRect/>
          </a:stretch>
        </p:blipFill>
        <p:spPr>
          <a:xfrm>
            <a:off x="13463107" y="9066939"/>
            <a:ext cx="1346689" cy="676121"/>
          </a:xfrm>
          <a:prstGeom prst="rect">
            <a:avLst/>
          </a:prstGeom>
        </p:spPr>
      </p:pic>
      <p:pic>
        <p:nvPicPr>
          <p:cNvPr id="3181" name="Picture 3180"/>
          <p:cNvPicPr>
            <a:picLocks noChangeAspect="1"/>
          </p:cNvPicPr>
          <p:nvPr/>
        </p:nvPicPr>
        <p:blipFill>
          <a:blip r:embed="rId78" cstate="print">
            <a:extLst>
              <a:ext uri="{28A0092B-C50C-407E-A947-70E740481C1C}">
                <a14:useLocalDpi xmlns="" xmlns:a14="http://schemas.microsoft.com/office/drawing/2010/main" val="0"/>
              </a:ext>
            </a:extLst>
          </a:blip>
          <a:stretch>
            <a:fillRect/>
          </a:stretch>
        </p:blipFill>
        <p:spPr>
          <a:xfrm>
            <a:off x="6805060" y="8402993"/>
            <a:ext cx="1176890" cy="838921"/>
          </a:xfrm>
          <a:prstGeom prst="rect">
            <a:avLst/>
          </a:prstGeom>
        </p:spPr>
      </p:pic>
      <p:pic>
        <p:nvPicPr>
          <p:cNvPr id="3182" name="Picture 3181"/>
          <p:cNvPicPr>
            <a:picLocks noChangeAspect="1"/>
          </p:cNvPicPr>
          <p:nvPr/>
        </p:nvPicPr>
        <p:blipFill>
          <a:blip r:embed="rId79" cstate="print">
            <a:extLst>
              <a:ext uri="{28A0092B-C50C-407E-A947-70E740481C1C}">
                <a14:useLocalDpi xmlns="" xmlns:a14="http://schemas.microsoft.com/office/drawing/2010/main" val="0"/>
              </a:ext>
            </a:extLst>
          </a:blip>
          <a:stretch>
            <a:fillRect/>
          </a:stretch>
        </p:blipFill>
        <p:spPr>
          <a:xfrm>
            <a:off x="10628226" y="8623614"/>
            <a:ext cx="801702" cy="1253335"/>
          </a:xfrm>
          <a:prstGeom prst="rect">
            <a:avLst/>
          </a:prstGeom>
        </p:spPr>
      </p:pic>
      <p:pic>
        <p:nvPicPr>
          <p:cNvPr id="3183" name="Picture 3182"/>
          <p:cNvPicPr>
            <a:picLocks noChangeAspect="1"/>
          </p:cNvPicPr>
          <p:nvPr/>
        </p:nvPicPr>
        <p:blipFill>
          <a:blip r:embed="rId80" cstate="print">
            <a:extLst>
              <a:ext uri="{28A0092B-C50C-407E-A947-70E740481C1C}">
                <a14:useLocalDpi xmlns="" xmlns:a14="http://schemas.microsoft.com/office/drawing/2010/main" val="0"/>
              </a:ext>
            </a:extLst>
          </a:blip>
          <a:stretch>
            <a:fillRect/>
          </a:stretch>
        </p:blipFill>
        <p:spPr>
          <a:xfrm>
            <a:off x="6852495" y="9300146"/>
            <a:ext cx="1072305" cy="558229"/>
          </a:xfrm>
          <a:prstGeom prst="rect">
            <a:avLst/>
          </a:prstGeom>
        </p:spPr>
      </p:pic>
      <p:cxnSp>
        <p:nvCxnSpPr>
          <p:cNvPr id="6" name="Straight Connector 5"/>
          <p:cNvCxnSpPr/>
          <p:nvPr/>
        </p:nvCxnSpPr>
        <p:spPr>
          <a:xfrm>
            <a:off x="457200" y="6384925"/>
            <a:ext cx="15621000" cy="0"/>
          </a:xfrm>
          <a:prstGeom prst="line">
            <a:avLst/>
          </a:prstGeom>
          <a:ln w="88900" cap="rnd" cmpd="thickThi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3086" name="Picture 3085"/>
          <p:cNvPicPr>
            <a:picLocks noChangeAspect="1"/>
          </p:cNvPicPr>
          <p:nvPr/>
        </p:nvPicPr>
        <p:blipFill>
          <a:blip r:embed="rId81" cstate="print">
            <a:extLst>
              <a:ext uri="{28A0092B-C50C-407E-A947-70E740481C1C}">
                <a14:useLocalDpi xmlns="" xmlns:a14="http://schemas.microsoft.com/office/drawing/2010/main" val="0"/>
              </a:ext>
            </a:extLst>
          </a:blip>
          <a:stretch>
            <a:fillRect/>
          </a:stretch>
        </p:blipFill>
        <p:spPr>
          <a:xfrm>
            <a:off x="12992104" y="5364338"/>
            <a:ext cx="444657" cy="947478"/>
          </a:xfrm>
          <a:prstGeom prst="rect">
            <a:avLst/>
          </a:prstGeom>
        </p:spPr>
      </p:pic>
      <p:pic>
        <p:nvPicPr>
          <p:cNvPr id="3082" name="Picture 3081"/>
          <p:cNvPicPr>
            <a:picLocks noChangeAspect="1"/>
          </p:cNvPicPr>
          <p:nvPr/>
        </p:nvPicPr>
        <p:blipFill>
          <a:blip r:embed="rId82" cstate="print">
            <a:extLst>
              <a:ext uri="{28A0092B-C50C-407E-A947-70E740481C1C}">
                <a14:useLocalDpi xmlns="" xmlns:a14="http://schemas.microsoft.com/office/drawing/2010/main" val="0"/>
              </a:ext>
            </a:extLst>
          </a:blip>
          <a:stretch>
            <a:fillRect/>
          </a:stretch>
        </p:blipFill>
        <p:spPr>
          <a:xfrm>
            <a:off x="13213080" y="3473684"/>
            <a:ext cx="867636" cy="884107"/>
          </a:xfrm>
          <a:prstGeom prst="rect">
            <a:avLst/>
          </a:prstGeom>
        </p:spPr>
      </p:pic>
      <p:sp>
        <p:nvSpPr>
          <p:cNvPr id="133" name="TextBox 132"/>
          <p:cNvSpPr txBox="1"/>
          <p:nvPr/>
        </p:nvSpPr>
        <p:spPr>
          <a:xfrm>
            <a:off x="5791200" y="1790700"/>
            <a:ext cx="2230765" cy="861774"/>
          </a:xfrm>
          <a:prstGeom prst="rect">
            <a:avLst/>
          </a:prstGeom>
          <a:noFill/>
        </p:spPr>
        <p:txBody>
          <a:bodyPr wrap="square" rtlCol="0">
            <a:spAutoFit/>
          </a:bodyPr>
          <a:lstStyle/>
          <a:p>
            <a:pPr algn="just"/>
            <a:r>
              <a:rPr lang="en-US" sz="1000" dirty="0"/>
              <a:t>We, as </a:t>
            </a:r>
            <a:r>
              <a:rPr lang="en-US" sz="1000" dirty="0" err="1"/>
              <a:t>EB</a:t>
            </a:r>
            <a:r>
              <a:rPr lang="en-US" sz="1000" dirty="0"/>
              <a:t> employees, raised more than $2.7 million for our communities to help those in need. This is something to be very proud of. Thanks to all who </a:t>
            </a:r>
            <a:r>
              <a:rPr lang="en-US" sz="1000" dirty="0" smtClean="0"/>
              <a:t>contribute </a:t>
            </a:r>
            <a:r>
              <a:rPr lang="en-US" sz="1000" dirty="0"/>
              <a:t>to the United Way of SECT.</a:t>
            </a:r>
          </a:p>
        </p:txBody>
      </p:sp>
      <p:pic>
        <p:nvPicPr>
          <p:cNvPr id="55" name="Picture 54"/>
          <p:cNvPicPr>
            <a:picLocks noChangeAspect="1"/>
          </p:cNvPicPr>
          <p:nvPr/>
        </p:nvPicPr>
        <p:blipFill>
          <a:blip r:embed="rId83" cstate="print">
            <a:extLst>
              <a:ext uri="{28A0092B-C50C-407E-A947-70E740481C1C}">
                <a14:useLocalDpi xmlns="" xmlns:a14="http://schemas.microsoft.com/office/drawing/2010/main" val="0"/>
              </a:ext>
            </a:extLst>
          </a:blip>
          <a:stretch>
            <a:fillRect/>
          </a:stretch>
        </p:blipFill>
        <p:spPr>
          <a:xfrm>
            <a:off x="381000" y="5595851"/>
            <a:ext cx="1491925" cy="723985"/>
          </a:xfrm>
          <a:prstGeom prst="rect">
            <a:avLst/>
          </a:prstGeom>
        </p:spPr>
      </p:pic>
      <p:pic>
        <p:nvPicPr>
          <p:cNvPr id="3165" name="Picture 3164"/>
          <p:cNvPicPr>
            <a:picLocks noChangeAspect="1"/>
          </p:cNvPicPr>
          <p:nvPr/>
        </p:nvPicPr>
        <p:blipFill>
          <a:blip r:embed="rId84" cstate="print">
            <a:extLst>
              <a:ext uri="{28A0092B-C50C-407E-A947-70E740481C1C}">
                <a14:useLocalDpi xmlns="" xmlns:a14="http://schemas.microsoft.com/office/drawing/2010/main" val="0"/>
              </a:ext>
            </a:extLst>
          </a:blip>
          <a:stretch>
            <a:fillRect/>
          </a:stretch>
        </p:blipFill>
        <p:spPr>
          <a:xfrm>
            <a:off x="4419600" y="9067799"/>
            <a:ext cx="1025410" cy="824861"/>
          </a:xfrm>
          <a:prstGeom prst="rect">
            <a:avLst/>
          </a:prstGeom>
        </p:spPr>
      </p:pic>
      <p:pic>
        <p:nvPicPr>
          <p:cNvPr id="3170" name="Picture 3169"/>
          <p:cNvPicPr>
            <a:picLocks noChangeAspect="1"/>
          </p:cNvPicPr>
          <p:nvPr/>
        </p:nvPicPr>
        <p:blipFill>
          <a:blip r:embed="rId85" cstate="print">
            <a:extLst>
              <a:ext uri="{28A0092B-C50C-407E-A947-70E740481C1C}">
                <a14:useLocalDpi xmlns="" xmlns:a14="http://schemas.microsoft.com/office/drawing/2010/main" val="0"/>
              </a:ext>
            </a:extLst>
          </a:blip>
          <a:stretch>
            <a:fillRect/>
          </a:stretch>
        </p:blipFill>
        <p:spPr>
          <a:xfrm>
            <a:off x="5111652" y="8382000"/>
            <a:ext cx="1516689" cy="609600"/>
          </a:xfrm>
          <a:prstGeom prst="rect">
            <a:avLst/>
          </a:prstGeom>
        </p:spPr>
      </p:pic>
      <p:sp>
        <p:nvSpPr>
          <p:cNvPr id="5" name="Rectangle 4"/>
          <p:cNvSpPr/>
          <p:nvPr/>
        </p:nvSpPr>
        <p:spPr>
          <a:xfrm>
            <a:off x="7155152" y="2739806"/>
            <a:ext cx="2121607" cy="276999"/>
          </a:xfrm>
          <a:prstGeom prst="rect">
            <a:avLst/>
          </a:prstGeom>
        </p:spPr>
        <p:txBody>
          <a:bodyPr wrap="none">
            <a:spAutoFit/>
          </a:bodyPr>
          <a:lstStyle/>
          <a:p>
            <a:pPr algn="ctr"/>
            <a:r>
              <a:rPr lang="en-US" sz="1200" b="1" dirty="0"/>
              <a:t>2012 </a:t>
            </a:r>
            <a:r>
              <a:rPr lang="en-US" sz="1200" b="1" dirty="0" smtClean="0"/>
              <a:t>WAS AN EVENTFUL YEAR</a:t>
            </a:r>
            <a:endParaRPr lang="en-US" sz="1200" b="1" dirty="0"/>
          </a:p>
        </p:txBody>
      </p:sp>
    </p:spTree>
    <p:extLst>
      <p:ext uri="{BB962C8B-B14F-4D97-AF65-F5344CB8AC3E}">
        <p14:creationId xmlns="" xmlns:p14="http://schemas.microsoft.com/office/powerpoint/2010/main" val="4527954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3506</TotalTime>
  <Words>4448</Words>
  <Application>Microsoft Office PowerPoint</Application>
  <PresentationFormat>Custom</PresentationFormat>
  <Paragraphs>353</Paragraphs>
  <Slides>6</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vt:i4>
      </vt:variant>
    </vt:vector>
  </HeadingPairs>
  <TitlesOfParts>
    <vt:vector size="9" baseType="lpstr">
      <vt:lpstr>Office Theme</vt:lpstr>
      <vt:lpstr>Macro-Enabled Template</vt:lpstr>
      <vt:lpstr>Document</vt:lpstr>
      <vt:lpstr>Slide 1</vt:lpstr>
      <vt:lpstr>Slide 2</vt:lpstr>
      <vt:lpstr>Slide 3</vt:lpstr>
      <vt:lpstr>Slide 4</vt:lpstr>
      <vt:lpstr>Slide 5</vt:lpstr>
      <vt:lpstr>Slide 6</vt:lpstr>
    </vt:vector>
  </TitlesOfParts>
  <Company>General Dynamics Electric Boat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CSC Customer</dc:creator>
  <cp:lastModifiedBy>Jim Hanrahan</cp:lastModifiedBy>
  <cp:revision>456</cp:revision>
  <cp:lastPrinted>2013-04-01T16:14:06Z</cp:lastPrinted>
  <dcterms:created xsi:type="dcterms:W3CDTF">2012-10-31T21:09:43Z</dcterms:created>
  <dcterms:modified xsi:type="dcterms:W3CDTF">2013-04-23T15:58:38Z</dcterms:modified>
</cp:coreProperties>
</file>