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791" r:id="rId2"/>
  </p:sldMasterIdLst>
  <p:notesMasterIdLst>
    <p:notesMasterId r:id="rId4"/>
  </p:notesMasterIdLst>
  <p:handoutMasterIdLst>
    <p:handoutMasterId r:id="rId5"/>
  </p:handoutMasterIdLst>
  <p:sldIdLst>
    <p:sldId id="274" r:id="rId3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BD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46" autoAdjust="0"/>
    <p:restoredTop sz="86441" autoAdjust="0"/>
  </p:normalViewPr>
  <p:slideViewPr>
    <p:cSldViewPr snapToGrid="0">
      <p:cViewPr varScale="1">
        <p:scale>
          <a:sx n="99" d="100"/>
          <a:sy n="99" d="100"/>
        </p:scale>
        <p:origin x="1590" y="78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4B56DF-85C9-4999-B5B7-6BF58C05E4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r>
              <a:rPr lang="en-US"/>
              <a:t>MDA-UAW LOCAL 571 APPAREL CATALOG 2026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B370B-ED07-4631-9128-A92BB033E7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315389A6-CC82-4D13-9468-897AC4A7390B}" type="datetime1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639DED-2268-47DC-8619-2FB727190C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526"/>
            <a:ext cx="3011488" cy="463550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23346-6ABC-4FD3-AED5-543E675C4EB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7000" y="8772526"/>
            <a:ext cx="3011488" cy="463550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D5F267A1-F43B-4E46-AC80-E26E854559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601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r>
              <a:rPr lang="en-US"/>
              <a:t>MDA-UAW LOCAL 571 APPAREL CATALOG 2026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7CAFD633-3B9F-42EB-8838-6497E6AB4B76}" type="datetime1">
              <a:rPr lang="en-US" smtClean="0"/>
              <a:t>3/27/2026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2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7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FBAC8BAD-1D98-42E7-8AB3-4D302D6A95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838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697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dgdfgd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1947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18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860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808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09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481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732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650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3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02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dgdfgd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ADB818-EA52-4FCA-90EF-D20C0AACBA41}"/>
              </a:ext>
            </a:extLst>
          </p:cNvPr>
          <p:cNvSpPr txBox="1">
            <a:spLocks/>
          </p:cNvSpPr>
          <p:nvPr userDrawn="1"/>
        </p:nvSpPr>
        <p:spPr>
          <a:xfrm>
            <a:off x="108064" y="82184"/>
            <a:ext cx="8883536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/>
              <a:t>MDA-UAW Local 571 Apparel</a:t>
            </a:r>
          </a:p>
        </p:txBody>
      </p:sp>
    </p:spTree>
    <p:extLst>
      <p:ext uri="{BB962C8B-B14F-4D97-AF65-F5344CB8AC3E}">
        <p14:creationId xmlns:p14="http://schemas.microsoft.com/office/powerpoint/2010/main" val="196081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2023989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dgdfgd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112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74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71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007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23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5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72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A85-8873-4B41-81C8-53D9E8B1B3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62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0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4B82E-F26B-46FB-B626-8A6BCE2A6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9EA85-8873-4B41-81C8-53D9E8B1B3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879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B39EA85-8873-4B41-81C8-53D9E8B1B3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38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  <p:sldLayoutId id="2147483808" r:id="rId17"/>
    <p:sldLayoutId id="2147483809" r:id="rId18"/>
    <p:sldLayoutId id="2147483828" r:id="rId19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C950252-A364-BBD9-A7AE-9DE9EF6E760B}"/>
              </a:ext>
            </a:extLst>
          </p:cNvPr>
          <p:cNvGrpSpPr/>
          <p:nvPr/>
        </p:nvGrpSpPr>
        <p:grpSpPr>
          <a:xfrm>
            <a:off x="5654630" y="405701"/>
            <a:ext cx="2247620" cy="1667670"/>
            <a:chOff x="5302390" y="2095580"/>
            <a:chExt cx="3321450" cy="239967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BAD8A2A-4913-22DF-CDCE-26F25BEB6FE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7221" y="2095580"/>
              <a:ext cx="2891790" cy="208421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CB812E0-FE05-5997-1711-531F0971F7D3}"/>
                </a:ext>
              </a:extLst>
            </p:cNvPr>
            <p:cNvSpPr txBox="1"/>
            <p:nvPr/>
          </p:nvSpPr>
          <p:spPr>
            <a:xfrm>
              <a:off x="5302390" y="4008097"/>
              <a:ext cx="3321450" cy="4871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>
                  <a:latin typeface="Roboto" panose="02000000000000000000" pitchFamily="2" charset="0"/>
                  <a:ea typeface="Roboto" panose="02000000000000000000" pitchFamily="2" charset="0"/>
                </a:rPr>
                <a:t>(Note:  The gray lettering &amp; the gray area of the submarine will be white on the apparel)</a:t>
              </a: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6C07E26F-7F33-8AA0-9B62-A074AD3A4A3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21683" y="347482"/>
            <a:ext cx="1846088" cy="167101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8693E8C-0CF0-C0D9-E30E-4889FA69F1E4}"/>
              </a:ext>
            </a:extLst>
          </p:cNvPr>
          <p:cNvSpPr txBox="1"/>
          <p:nvPr/>
        </p:nvSpPr>
        <p:spPr>
          <a:xfrm>
            <a:off x="2779492" y="1055057"/>
            <a:ext cx="1450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</a:t>
            </a:r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</a:rPr>
              <a:t>LOGO “A”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68D181-28E3-EAA0-4B88-E7C42046C686}"/>
              </a:ext>
            </a:extLst>
          </p:cNvPr>
          <p:cNvSpPr txBox="1"/>
          <p:nvPr/>
        </p:nvSpPr>
        <p:spPr>
          <a:xfrm>
            <a:off x="4316258" y="6413993"/>
            <a:ext cx="7897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</a:rPr>
              <a:t>Page 9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2093C63-38C0-4455-0ED1-A41ECE19AF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35" y="5764934"/>
            <a:ext cx="1964692" cy="1027083"/>
          </a:xfrm>
          <a:prstGeom prst="rect">
            <a:avLst/>
          </a:prstGeom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375FA8E-37E4-2B3F-30C7-376447716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081363"/>
              </p:ext>
            </p:extLst>
          </p:nvPr>
        </p:nvGraphicFramePr>
        <p:xfrm>
          <a:off x="731521" y="2346895"/>
          <a:ext cx="8094846" cy="3154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69067">
                  <a:extLst>
                    <a:ext uri="{9D8B030D-6E8A-4147-A177-3AD203B41FA5}">
                      <a16:colId xmlns:a16="http://schemas.microsoft.com/office/drawing/2014/main" val="192265291"/>
                    </a:ext>
                  </a:extLst>
                </a:gridCol>
                <a:gridCol w="450043">
                  <a:extLst>
                    <a:ext uri="{9D8B030D-6E8A-4147-A177-3AD203B41FA5}">
                      <a16:colId xmlns:a16="http://schemas.microsoft.com/office/drawing/2014/main" val="1081661466"/>
                    </a:ext>
                  </a:extLst>
                </a:gridCol>
                <a:gridCol w="900473">
                  <a:extLst>
                    <a:ext uri="{9D8B030D-6E8A-4147-A177-3AD203B41FA5}">
                      <a16:colId xmlns:a16="http://schemas.microsoft.com/office/drawing/2014/main" val="3276288211"/>
                    </a:ext>
                  </a:extLst>
                </a:gridCol>
                <a:gridCol w="501371">
                  <a:extLst>
                    <a:ext uri="{9D8B030D-6E8A-4147-A177-3AD203B41FA5}">
                      <a16:colId xmlns:a16="http://schemas.microsoft.com/office/drawing/2014/main" val="854621582"/>
                    </a:ext>
                  </a:extLst>
                </a:gridCol>
                <a:gridCol w="455791">
                  <a:extLst>
                    <a:ext uri="{9D8B030D-6E8A-4147-A177-3AD203B41FA5}">
                      <a16:colId xmlns:a16="http://schemas.microsoft.com/office/drawing/2014/main" val="19527116"/>
                    </a:ext>
                  </a:extLst>
                </a:gridCol>
                <a:gridCol w="474023">
                  <a:extLst>
                    <a:ext uri="{9D8B030D-6E8A-4147-A177-3AD203B41FA5}">
                      <a16:colId xmlns:a16="http://schemas.microsoft.com/office/drawing/2014/main" val="483819207"/>
                    </a:ext>
                  </a:extLst>
                </a:gridCol>
                <a:gridCol w="543715">
                  <a:extLst>
                    <a:ext uri="{9D8B030D-6E8A-4147-A177-3AD203B41FA5}">
                      <a16:colId xmlns:a16="http://schemas.microsoft.com/office/drawing/2014/main" val="3091675932"/>
                    </a:ext>
                  </a:extLst>
                </a:gridCol>
                <a:gridCol w="887470">
                  <a:extLst>
                    <a:ext uri="{9D8B030D-6E8A-4147-A177-3AD203B41FA5}">
                      <a16:colId xmlns:a16="http://schemas.microsoft.com/office/drawing/2014/main" val="100171345"/>
                    </a:ext>
                  </a:extLst>
                </a:gridCol>
                <a:gridCol w="938930">
                  <a:extLst>
                    <a:ext uri="{9D8B030D-6E8A-4147-A177-3AD203B41FA5}">
                      <a16:colId xmlns:a16="http://schemas.microsoft.com/office/drawing/2014/main" val="2313269190"/>
                    </a:ext>
                  </a:extLst>
                </a:gridCol>
                <a:gridCol w="1118931">
                  <a:extLst>
                    <a:ext uri="{9D8B030D-6E8A-4147-A177-3AD203B41FA5}">
                      <a16:colId xmlns:a16="http://schemas.microsoft.com/office/drawing/2014/main" val="1941007670"/>
                    </a:ext>
                  </a:extLst>
                </a:gridCol>
                <a:gridCol w="1155032">
                  <a:extLst>
                    <a:ext uri="{9D8B030D-6E8A-4147-A177-3AD203B41FA5}">
                      <a16:colId xmlns:a16="http://schemas.microsoft.com/office/drawing/2014/main" val="31407760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1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NOTE: TWO FREE ITEMS PER MEMBER ADDITIONAL ITEMS AVAILABLE IN THIS CATALOG ARE AT PRICES SHOWN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 fontAlgn="b">
                        <a:buNone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 fontAlgn="b">
                        <a:buNone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PAGE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DESCRIPTION &amp; ITEM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US" sz="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COLOR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US" sz="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QTY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US" sz="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SIZE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US" sz="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LOGO A OR B FROM ABOVE 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US" sz="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NAME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r>
                        <a:rPr lang="en-US" sz="8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(RIGHT CHEST)</a:t>
                      </a:r>
                    </a:p>
                    <a:p>
                      <a:pPr algn="ctr"/>
                      <a:r>
                        <a:rPr lang="en-US" sz="8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ADD $7.00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SOLIDARITY TEXT (BACK OF NECK) ADD $7.00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US" sz="8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UAW WHEEL  (RIGHT SLEEVE) ADD $10.00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US" sz="8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REGION 9A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r>
                        <a:rPr lang="en-US" sz="8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(LEFT SLEEVE) ADD $7.00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18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</a:t>
                      </a:r>
                      <a:r>
                        <a:rPr lang="en-US" sz="700" b="1" u="none" strike="noStrike" baseline="30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ST</a:t>
                      </a:r>
                      <a:r>
                        <a:rPr lang="en-US" sz="7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FREE ITEM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ONLY</a:t>
                      </a:r>
                      <a:endParaRPr lang="en-US" sz="7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221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2ND FREE ITEM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ONLY</a:t>
                      </a:r>
                      <a:endParaRPr lang="en-US" sz="7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8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MEMBER PAID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ITEM</a:t>
                      </a:r>
                      <a:endParaRPr lang="en-US" sz="7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308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MEMBER PAID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ITEM</a:t>
                      </a:r>
                      <a:endParaRPr lang="en-US" sz="7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244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MEMBER PAID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u="none" strike="noStrik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ITEM</a:t>
                      </a:r>
                      <a:endParaRPr lang="en-US" sz="7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324670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12F8570-68A8-AFDC-8D68-9F9EAEE6E6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622800"/>
              </p:ext>
            </p:extLst>
          </p:nvPr>
        </p:nvGraphicFramePr>
        <p:xfrm>
          <a:off x="2731366" y="5471095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0259">
                  <a:extLst>
                    <a:ext uri="{9D8B030D-6E8A-4147-A177-3AD203B41FA5}">
                      <a16:colId xmlns:a16="http://schemas.microsoft.com/office/drawing/2014/main" val="2358357822"/>
                    </a:ext>
                  </a:extLst>
                </a:gridCol>
                <a:gridCol w="1197741">
                  <a:extLst>
                    <a:ext uri="{9D8B030D-6E8A-4147-A177-3AD203B41FA5}">
                      <a16:colId xmlns:a16="http://schemas.microsoft.com/office/drawing/2014/main" val="81293239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45274546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22018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MEMBER/RETIREE NAME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US" sz="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BADGE NUMBER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US" sz="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strike="noStrike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BUILDING LOCATION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US" sz="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WORK PHONE OR CELL</a:t>
                      </a:r>
                    </a:p>
                    <a:p>
                      <a:pPr algn="ctr"/>
                      <a:endParaRPr lang="en-US" sz="8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053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388238"/>
                  </a:ext>
                </a:extLst>
              </a:tr>
            </a:tbl>
          </a:graphicData>
        </a:graphic>
      </p:graphicFrame>
      <p:sp>
        <p:nvSpPr>
          <p:cNvPr id="21" name="Arrow: Right 20">
            <a:extLst>
              <a:ext uri="{FF2B5EF4-FFF2-40B4-BE49-F238E27FC236}">
                <a16:creationId xmlns:a16="http://schemas.microsoft.com/office/drawing/2014/main" id="{1431A460-E921-0449-A7EA-E0BB96947420}"/>
              </a:ext>
            </a:extLst>
          </p:cNvPr>
          <p:cNvSpPr/>
          <p:nvPr/>
        </p:nvSpPr>
        <p:spPr>
          <a:xfrm>
            <a:off x="1123881" y="3580598"/>
            <a:ext cx="246316" cy="23100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CED0537F-913F-7888-40DE-70073D8412E1}"/>
              </a:ext>
            </a:extLst>
          </p:cNvPr>
          <p:cNvSpPr/>
          <p:nvPr/>
        </p:nvSpPr>
        <p:spPr>
          <a:xfrm>
            <a:off x="1123881" y="3991200"/>
            <a:ext cx="246316" cy="23100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689A6ACA-35F5-0821-2304-7BD8380C6FEA}"/>
              </a:ext>
            </a:extLst>
          </p:cNvPr>
          <p:cNvSpPr/>
          <p:nvPr/>
        </p:nvSpPr>
        <p:spPr>
          <a:xfrm>
            <a:off x="1123881" y="4427393"/>
            <a:ext cx="246316" cy="23100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F8CE6E7D-39E4-42CA-71F3-359AB6E4944C}"/>
              </a:ext>
            </a:extLst>
          </p:cNvPr>
          <p:cNvSpPr/>
          <p:nvPr/>
        </p:nvSpPr>
        <p:spPr>
          <a:xfrm>
            <a:off x="1123881" y="4814301"/>
            <a:ext cx="246316" cy="23100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541D7042-F87E-C325-12B1-E27065997DC4}"/>
              </a:ext>
            </a:extLst>
          </p:cNvPr>
          <p:cNvSpPr/>
          <p:nvPr/>
        </p:nvSpPr>
        <p:spPr>
          <a:xfrm>
            <a:off x="1123881" y="5233017"/>
            <a:ext cx="246316" cy="23100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AAB7B05-2F95-878B-8895-7C3312EC3C16}"/>
              </a:ext>
            </a:extLst>
          </p:cNvPr>
          <p:cNvSpPr txBox="1"/>
          <p:nvPr/>
        </p:nvSpPr>
        <p:spPr>
          <a:xfrm>
            <a:off x="4380611" y="1055057"/>
            <a:ext cx="1450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</a:t>
            </a:r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</a:rPr>
              <a:t>LOGO “B”</a:t>
            </a:r>
          </a:p>
        </p:txBody>
      </p:sp>
      <p:sp>
        <p:nvSpPr>
          <p:cNvPr id="32" name="Callout: Left-Right Arrow 31">
            <a:extLst>
              <a:ext uri="{FF2B5EF4-FFF2-40B4-BE49-F238E27FC236}">
                <a16:creationId xmlns:a16="http://schemas.microsoft.com/office/drawing/2014/main" id="{0E1404D4-6313-5002-9E83-DE3076B8C528}"/>
              </a:ext>
            </a:extLst>
          </p:cNvPr>
          <p:cNvSpPr/>
          <p:nvPr/>
        </p:nvSpPr>
        <p:spPr>
          <a:xfrm>
            <a:off x="4203919" y="132177"/>
            <a:ext cx="500513" cy="2215093"/>
          </a:xfrm>
          <a:prstGeom prst="leftRight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23EFD70-4EC4-C69F-57F4-556FFF971E43}"/>
              </a:ext>
            </a:extLst>
          </p:cNvPr>
          <p:cNvSpPr txBox="1"/>
          <p:nvPr/>
        </p:nvSpPr>
        <p:spPr>
          <a:xfrm>
            <a:off x="6629107" y="6260105"/>
            <a:ext cx="19009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u="none" strike="noStrike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NOTE: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u="none" strike="noStrike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ALL ORDERS MUST BE PAID IN FULL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dirty="0">
                <a:latin typeface="Roboto" panose="02000000000000000000" pitchFamily="2" charset="0"/>
                <a:ea typeface="Roboto" panose="02000000000000000000" pitchFamily="2" charset="0"/>
              </a:rPr>
              <a:t>BEFORE ORDER WILL BE PLACED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7212526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12183</TotalTime>
  <Words>141</Words>
  <Application>Microsoft Office PowerPoint</Application>
  <PresentationFormat>On-screen Show (4:3)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Corbel</vt:lpstr>
      <vt:lpstr>Roboto</vt:lpstr>
      <vt:lpstr>Custom Design</vt:lpstr>
      <vt:lpstr>Parallax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Secretary</cp:lastModifiedBy>
  <cp:revision>247</cp:revision>
  <cp:lastPrinted>2026-03-26T16:49:01Z</cp:lastPrinted>
  <dcterms:created xsi:type="dcterms:W3CDTF">2021-09-23T12:11:57Z</dcterms:created>
  <dcterms:modified xsi:type="dcterms:W3CDTF">2026-03-27T12:14:55Z</dcterms:modified>
</cp:coreProperties>
</file>