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91" r:id="rId2"/>
  </p:sldMasterIdLst>
  <p:notesMasterIdLst>
    <p:notesMasterId r:id="rId12"/>
  </p:notesMasterIdLst>
  <p:handoutMasterIdLst>
    <p:handoutMasterId r:id="rId13"/>
  </p:handoutMasterIdLst>
  <p:sldIdLst>
    <p:sldId id="261" r:id="rId3"/>
    <p:sldId id="262" r:id="rId4"/>
    <p:sldId id="276" r:id="rId5"/>
    <p:sldId id="265" r:id="rId6"/>
    <p:sldId id="267" r:id="rId7"/>
    <p:sldId id="283" r:id="rId8"/>
    <p:sldId id="282" r:id="rId9"/>
    <p:sldId id="279" r:id="rId10"/>
    <p:sldId id="274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6" autoAdjust="0"/>
    <p:restoredTop sz="86441" autoAdjust="0"/>
  </p:normalViewPr>
  <p:slideViewPr>
    <p:cSldViewPr snapToGrid="0">
      <p:cViewPr varScale="1">
        <p:scale>
          <a:sx n="99" d="100"/>
          <a:sy n="99" d="100"/>
        </p:scale>
        <p:origin x="1542" y="72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B56DF-85C9-4999-B5B7-6BF58C05E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r>
              <a:rPr lang="en-US"/>
              <a:t>MDA-UAW LOCAL 571 APPAREL CATALOG 2026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B370B-ED07-4631-9128-A92BB033E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315389A6-CC82-4D13-9468-897AC4A7390B}" type="datetime1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39DED-2268-47DC-8619-2FB727190C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23346-6ABC-4FD3-AED5-543E675C4E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D5F267A1-F43B-4E46-AC80-E26E85455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60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r>
              <a:rPr lang="en-US"/>
              <a:t>MDA-UAW LOCAL 571 APPAREL CATALOG 2026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CAFD633-3B9F-42EB-8838-6497E6AB4B76}" type="datetime1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BAC8BAD-1D98-42E7-8AB3-4D302D6A9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38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6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7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1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2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4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1A50D-D1E4-E045-E407-13DF682C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73B60-C708-338C-13E7-665456E08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60BE5-699A-DFF2-9364-F41D93323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6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D1671-3ADA-C565-377C-15540C050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FDA12-8795-FA43-EEA3-5D407AB29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0C0FC-5DC9-34C0-FE07-56F146154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7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dgdf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6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8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3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50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dgdf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DB818-EA52-4FCA-90EF-D20C0AACBA41}"/>
              </a:ext>
            </a:extLst>
          </p:cNvPr>
          <p:cNvSpPr txBox="1">
            <a:spLocks/>
          </p:cNvSpPr>
          <p:nvPr userDrawn="1"/>
        </p:nvSpPr>
        <p:spPr>
          <a:xfrm>
            <a:off x="108064" y="82184"/>
            <a:ext cx="888353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MDA-UAW Local 571 Apparel</a:t>
            </a:r>
          </a:p>
        </p:txBody>
      </p:sp>
    </p:spTree>
    <p:extLst>
      <p:ext uri="{BB962C8B-B14F-4D97-AF65-F5344CB8AC3E}">
        <p14:creationId xmlns:p14="http://schemas.microsoft.com/office/powerpoint/2010/main" val="19608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0239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dgdf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2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2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7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B82E-F26B-46FB-B626-8A6BCE2A6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8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28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BCC486-7126-4CAA-AF1C-A353B20634AB}"/>
              </a:ext>
            </a:extLst>
          </p:cNvPr>
          <p:cNvSpPr txBox="1">
            <a:spLocks/>
          </p:cNvSpPr>
          <p:nvPr/>
        </p:nvSpPr>
        <p:spPr>
          <a:xfrm>
            <a:off x="46314" y="4950427"/>
            <a:ext cx="4646833" cy="10346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98C42-B0E0-49C4-955D-4AA071682B8C}"/>
              </a:ext>
            </a:extLst>
          </p:cNvPr>
          <p:cNvSpPr txBox="1"/>
          <p:nvPr/>
        </p:nvSpPr>
        <p:spPr>
          <a:xfrm>
            <a:off x="1183906" y="610374"/>
            <a:ext cx="64604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MDA- UAW Local 571</a:t>
            </a:r>
          </a:p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Apparel Catalog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17C91-7A9D-4A0E-AE03-1E10775D2824}"/>
              </a:ext>
            </a:extLst>
          </p:cNvPr>
          <p:cNvSpPr txBox="1"/>
          <p:nvPr/>
        </p:nvSpPr>
        <p:spPr>
          <a:xfrm>
            <a:off x="7879131" y="6442501"/>
            <a:ext cx="140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03/25/26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317EA-5965-3FED-6DC8-12C70C48352D}"/>
              </a:ext>
            </a:extLst>
          </p:cNvPr>
          <p:cNvSpPr txBox="1"/>
          <p:nvPr/>
        </p:nvSpPr>
        <p:spPr>
          <a:xfrm>
            <a:off x="1508042" y="5689154"/>
            <a:ext cx="674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Prices shown in this catalog are half the total cost of each item; this total is the members cost for the item. Your local MDA UAW Local 571 picks up the other half.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E5E3CF-F9AC-0AD1-4298-78B941EC5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12" y="1914901"/>
            <a:ext cx="5580414" cy="29172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65A926-BD14-6D29-CC79-FD61B040B31E}"/>
              </a:ext>
            </a:extLst>
          </p:cNvPr>
          <p:cNvSpPr txBox="1"/>
          <p:nvPr/>
        </p:nvSpPr>
        <p:spPr>
          <a:xfrm>
            <a:off x="1183906" y="4997930"/>
            <a:ext cx="739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Wear Your MDA UAW Local-571 Logo</a:t>
            </a:r>
          </a:p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On Union Made Apparel</a:t>
            </a:r>
          </a:p>
        </p:txBody>
      </p:sp>
    </p:spTree>
    <p:extLst>
      <p:ext uri="{BB962C8B-B14F-4D97-AF65-F5344CB8AC3E}">
        <p14:creationId xmlns:p14="http://schemas.microsoft.com/office/powerpoint/2010/main" val="123255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857F5FF-990D-4EA1-88B0-9DD0F8DCE504}"/>
              </a:ext>
            </a:extLst>
          </p:cNvPr>
          <p:cNvSpPr txBox="1"/>
          <p:nvPr/>
        </p:nvSpPr>
        <p:spPr>
          <a:xfrm>
            <a:off x="766313" y="155662"/>
            <a:ext cx="75733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Men’s &amp; Ladies’ Aqua-Dry Pique (AQD)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5.4 oz, 96/4 Dry Wicking Poly/Spandex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BEST no-curl collar in the industry, Resists snagging and wrinkling, Moisture wicking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FD3245-A5C5-4127-8ADB-3EAF8766A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77" y="862461"/>
            <a:ext cx="1705925" cy="2132407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3B167D7-C14E-69E4-7D2F-F163E0633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85434"/>
              </p:ext>
            </p:extLst>
          </p:nvPr>
        </p:nvGraphicFramePr>
        <p:xfrm>
          <a:off x="6718312" y="3201693"/>
          <a:ext cx="194855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276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74276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LS1342-AQD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$33.50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$35.50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$37.50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$39.50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F8297C2-3D55-54CA-8837-32538C0C6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95410"/>
              </p:ext>
            </p:extLst>
          </p:nvPr>
        </p:nvGraphicFramePr>
        <p:xfrm>
          <a:off x="916628" y="3204737"/>
          <a:ext cx="185556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783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76781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Men’s 1342-AQD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$30.50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$32.50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$34.50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$36.50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3348D766-0EC7-AD86-A6AB-88B73002A1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750" t="9629" r="8542" b="16667"/>
          <a:stretch>
            <a:fillRect/>
          </a:stretch>
        </p:blipFill>
        <p:spPr>
          <a:xfrm>
            <a:off x="970375" y="862460"/>
            <a:ext cx="1682352" cy="21324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38E985-0C29-7AB4-5F6C-1007FF3D62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646" t="10000" r="8460" b="16482"/>
          <a:stretch>
            <a:fillRect/>
          </a:stretch>
        </p:blipFill>
        <p:spPr>
          <a:xfrm>
            <a:off x="3897155" y="862459"/>
            <a:ext cx="1696191" cy="2132408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2BA78E8-69BE-5153-F4B3-4D4A5D09E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23874"/>
              </p:ext>
            </p:extLst>
          </p:nvPr>
        </p:nvGraphicFramePr>
        <p:xfrm>
          <a:off x="3819201" y="3201693"/>
          <a:ext cx="1855564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Ladies’ 234-AQD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3XL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$30.50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$32.50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$34.50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DB4BBB-685B-450B-9DAF-239E9742DDF9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8C0EF-524C-2627-D6C3-CBF6E8A54ABC}"/>
              </a:ext>
            </a:extLst>
          </p:cNvPr>
          <p:cNvGrpSpPr/>
          <p:nvPr/>
        </p:nvGrpSpPr>
        <p:grpSpPr>
          <a:xfrm>
            <a:off x="442762" y="4965203"/>
            <a:ext cx="8787865" cy="739934"/>
            <a:chOff x="0" y="5624298"/>
            <a:chExt cx="9280733" cy="8520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3CA318-0B66-16BC-F999-356700FAFAC1}"/>
                </a:ext>
              </a:extLst>
            </p:cNvPr>
            <p:cNvGrpSpPr/>
            <p:nvPr/>
          </p:nvGrpSpPr>
          <p:grpSpPr>
            <a:xfrm>
              <a:off x="16970" y="5624298"/>
              <a:ext cx="9102178" cy="544633"/>
              <a:chOff x="286666" y="5600700"/>
              <a:chExt cx="9102178" cy="544633"/>
            </a:xfrm>
          </p:grpSpPr>
          <p:pic>
            <p:nvPicPr>
              <p:cNvPr id="5" name="Picture 2" descr="1342-AQD Men's Aqua-Dry Polo">
                <a:extLst>
                  <a:ext uri="{FF2B5EF4-FFF2-40B4-BE49-F238E27FC236}">
                    <a16:creationId xmlns:a16="http://schemas.microsoft.com/office/drawing/2014/main" id="{89379D94-F25D-3054-3E48-C7C32A6196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666" y="5600700"/>
                <a:ext cx="40005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1342-AQD Men's Aqua-Dry Polo">
                <a:extLst>
                  <a:ext uri="{FF2B5EF4-FFF2-40B4-BE49-F238E27FC236}">
                    <a16:creationId xmlns:a16="http://schemas.microsoft.com/office/drawing/2014/main" id="{FE4985D3-84A9-EB91-C3F4-FA04BD5F2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786" y="5611933"/>
                <a:ext cx="390525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1342-AQD Men's Aqua-Dry Polo">
                <a:extLst>
                  <a:ext uri="{FF2B5EF4-FFF2-40B4-BE49-F238E27FC236}">
                    <a16:creationId xmlns:a16="http://schemas.microsoft.com/office/drawing/2014/main" id="{33F458EF-120C-EDDE-36AE-A473E2752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381" y="5611933"/>
                <a:ext cx="40005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1342-AQD Men's Aqua-Dry Polo">
                <a:extLst>
                  <a:ext uri="{FF2B5EF4-FFF2-40B4-BE49-F238E27FC236}">
                    <a16:creationId xmlns:a16="http://schemas.microsoft.com/office/drawing/2014/main" id="{F01BF577-272A-000B-C39E-11ABE0111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026" y="5611933"/>
                <a:ext cx="409575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0" descr="1342-AQD Men's Aqua-Dry Polo">
                <a:extLst>
                  <a:ext uri="{FF2B5EF4-FFF2-40B4-BE49-F238E27FC236}">
                    <a16:creationId xmlns:a16="http://schemas.microsoft.com/office/drawing/2014/main" id="{6611FD1F-E418-4250-4D13-555BE2F718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6497" y="5611933"/>
                <a:ext cx="390525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1342-AQD Men's Aqua-Dry Polo">
                <a:extLst>
                  <a:ext uri="{FF2B5EF4-FFF2-40B4-BE49-F238E27FC236}">
                    <a16:creationId xmlns:a16="http://schemas.microsoft.com/office/drawing/2014/main" id="{DF838728-D40A-A8B6-9DFD-00CAC5CD21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918" y="5611933"/>
                <a:ext cx="390525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4" descr="1342-AQD Men's Aqua-Dry Polo">
                <a:extLst>
                  <a:ext uri="{FF2B5EF4-FFF2-40B4-BE49-F238E27FC236}">
                    <a16:creationId xmlns:a16="http://schemas.microsoft.com/office/drawing/2014/main" id="{52F0E790-8115-3E7F-B65D-56D1C6564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7552" y="5611933"/>
                <a:ext cx="390525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6" descr="1342-AQD Men's Aqua-Dry Polo">
                <a:extLst>
                  <a:ext uri="{FF2B5EF4-FFF2-40B4-BE49-F238E27FC236}">
                    <a16:creationId xmlns:a16="http://schemas.microsoft.com/office/drawing/2014/main" id="{5D6C2815-D5E0-7B54-D9C3-97619EE9F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0186" y="5611933"/>
                <a:ext cx="40005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24CE6B3-BA00-8A8A-01C3-7F5A0949B2F9}"/>
                  </a:ext>
                </a:extLst>
              </p:cNvPr>
              <p:cNvGrpSpPr/>
              <p:nvPr/>
            </p:nvGrpSpPr>
            <p:grpSpPr>
              <a:xfrm>
                <a:off x="4160413" y="5600700"/>
                <a:ext cx="5228431" cy="544633"/>
                <a:chOff x="4160413" y="5600700"/>
                <a:chExt cx="5228431" cy="544633"/>
              </a:xfrm>
            </p:grpSpPr>
            <p:pic>
              <p:nvPicPr>
                <p:cNvPr id="17" name="Picture 18" descr="1342-AQD Men's Aqua-Dry Polo">
                  <a:extLst>
                    <a:ext uri="{FF2B5EF4-FFF2-40B4-BE49-F238E27FC236}">
                      <a16:creationId xmlns:a16="http://schemas.microsoft.com/office/drawing/2014/main" id="{7C47D4E5-8F03-2CF3-42BF-BB39E9796B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0413" y="5600700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0" descr="1342-AQD Men's Aqua-Dry Polo">
                  <a:extLst>
                    <a:ext uri="{FF2B5EF4-FFF2-40B4-BE49-F238E27FC236}">
                      <a16:creationId xmlns:a16="http://schemas.microsoft.com/office/drawing/2014/main" id="{2AFFAC77-1679-31B4-2A8A-A915B8367D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3465" y="5600700"/>
                  <a:ext cx="390525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2" descr="1342-AQD Men's Aqua-Dry Polo">
                  <a:extLst>
                    <a:ext uri="{FF2B5EF4-FFF2-40B4-BE49-F238E27FC236}">
                      <a16:creationId xmlns:a16="http://schemas.microsoft.com/office/drawing/2014/main" id="{009EA124-DB74-AFD1-98DB-E07F04ADDD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0511" y="5611933"/>
                  <a:ext cx="409575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4" descr="1342-AQD Men's Aqua-Dry Polo">
                  <a:extLst>
                    <a:ext uri="{FF2B5EF4-FFF2-40B4-BE49-F238E27FC236}">
                      <a16:creationId xmlns:a16="http://schemas.microsoft.com/office/drawing/2014/main" id="{A26E8B2D-C032-6D06-49EE-7C444C0F9B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6425" y="5611933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6" descr="1342-AQD Men's Aqua-Dry Polo">
                  <a:extLst>
                    <a:ext uri="{FF2B5EF4-FFF2-40B4-BE49-F238E27FC236}">
                      <a16:creationId xmlns:a16="http://schemas.microsoft.com/office/drawing/2014/main" id="{2FDADED3-A348-677C-BD7A-02584F70F3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7659" y="5600700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8" descr="1342-AQD Men's Aqua-Dry Polo">
                  <a:extLst>
                    <a:ext uri="{FF2B5EF4-FFF2-40B4-BE49-F238E27FC236}">
                      <a16:creationId xmlns:a16="http://schemas.microsoft.com/office/drawing/2014/main" id="{635BE795-E3C5-9D93-62CF-4918CC1BDD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8893" y="5611933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30" descr="1342-AQD Men's Aqua-Dry Polo">
                  <a:extLst>
                    <a:ext uri="{FF2B5EF4-FFF2-40B4-BE49-F238E27FC236}">
                      <a16:creationId xmlns:a16="http://schemas.microsoft.com/office/drawing/2014/main" id="{BED2EAD8-47C5-51EE-B3B1-BE3D5EA9F6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0127" y="5611933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32" descr="1342-AQD Men's Aqua-Dry Polo">
                  <a:extLst>
                    <a:ext uri="{FF2B5EF4-FFF2-40B4-BE49-F238E27FC236}">
                      <a16:creationId xmlns:a16="http://schemas.microsoft.com/office/drawing/2014/main" id="{D94200DC-CFFB-F216-2FD9-CA788562A5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1361" y="5611933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34" descr="1342-AQD Men's Aqua-Dry Polo">
                  <a:extLst>
                    <a:ext uri="{FF2B5EF4-FFF2-40B4-BE49-F238E27FC236}">
                      <a16:creationId xmlns:a16="http://schemas.microsoft.com/office/drawing/2014/main" id="{8DB32B7F-DDFF-C72E-B465-5345641B3E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22595" y="5611933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36" descr="1342-AQD Men's Aqua-Dry Polo">
                  <a:extLst>
                    <a:ext uri="{FF2B5EF4-FFF2-40B4-BE49-F238E27FC236}">
                      <a16:creationId xmlns:a16="http://schemas.microsoft.com/office/drawing/2014/main" id="{045BE211-0F1A-301C-2951-152CA54928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0932" y="5611933"/>
                  <a:ext cx="400050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38" descr="1342-AQD Men's Aqua-Dry Polo">
                  <a:extLst>
                    <a:ext uri="{FF2B5EF4-FFF2-40B4-BE49-F238E27FC236}">
                      <a16:creationId xmlns:a16="http://schemas.microsoft.com/office/drawing/2014/main" id="{FF2B4AEC-A34F-B391-EECF-EEC5DB9BE4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79269" y="5611933"/>
                  <a:ext cx="409575" cy="533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59DB02-1C5A-B9EF-0150-94E7AFDCAE52}"/>
                </a:ext>
              </a:extLst>
            </p:cNvPr>
            <p:cNvSpPr txBox="1"/>
            <p:nvPr/>
          </p:nvSpPr>
          <p:spPr>
            <a:xfrm>
              <a:off x="0" y="6114823"/>
              <a:ext cx="9280733" cy="361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" b="1" dirty="0">
                  <a:latin typeface="Roboto" panose="02000000000000000000" pitchFamily="2" charset="0"/>
                  <a:ea typeface="Roboto" panose="02000000000000000000" pitchFamily="2" charset="0"/>
                </a:rPr>
                <a:t>Aquatic        Black       Burgundy    Heather        French        Hunter        Lime            Navy           Olive            Red             Royal           Rust            Sage            Steel          Stone           White        Yellow      Heather      Purple</a:t>
              </a:r>
            </a:p>
            <a:p>
              <a:r>
                <a:rPr lang="en-US" sz="720" b="1" dirty="0">
                  <a:latin typeface="Roboto" panose="02000000000000000000" pitchFamily="2" charset="0"/>
                  <a:ea typeface="Roboto" panose="02000000000000000000" pitchFamily="2" charset="0"/>
                </a:rPr>
                <a:t>  Blue                                                 Charcoal          Blue                                                                                                                 </a:t>
              </a:r>
              <a:r>
                <a:rPr lang="en-US" sz="72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Blue</a:t>
              </a:r>
              <a:r>
                <a:rPr lang="en-US" sz="720" b="1" dirty="0">
                  <a:latin typeface="Roboto" panose="02000000000000000000" pitchFamily="2" charset="0"/>
                  <a:ea typeface="Roboto" panose="02000000000000000000" pitchFamily="2" charset="0"/>
                </a:rPr>
                <a:t>                                                     </a:t>
              </a:r>
              <a:r>
                <a:rPr lang="en-US" sz="720" b="1" dirty="0" err="1">
                  <a:latin typeface="Roboto" panose="02000000000000000000" pitchFamily="2" charset="0"/>
                  <a:ea typeface="Roboto" panose="02000000000000000000" pitchFamily="2" charset="0"/>
                </a:rPr>
                <a:t>Blue</a:t>
              </a:r>
              <a:r>
                <a:rPr lang="en-US" sz="720" b="1" dirty="0">
                  <a:latin typeface="Roboto" panose="02000000000000000000" pitchFamily="2" charset="0"/>
                  <a:ea typeface="Roboto" panose="02000000000000000000" pitchFamily="2" charset="0"/>
                </a:rPr>
                <a:t>                                                                         Grey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C3D3A6B-C4A6-0068-8DAA-83037243FB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413B9-F25E-45A3-2C2B-FB814EFAF625}"/>
              </a:ext>
            </a:extLst>
          </p:cNvPr>
          <p:cNvSpPr txBox="1"/>
          <p:nvPr/>
        </p:nvSpPr>
        <p:spPr>
          <a:xfrm>
            <a:off x="2648544" y="325228"/>
            <a:ext cx="344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Men’s &amp; Ladies’ Bamboo Polo Shirt</a:t>
            </a:r>
          </a:p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Thin bamboo layer on interior, dry wicking poly mesh on exterior, contrasting tipping on collar &amp; cuff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632CB9-B5A0-B350-37BB-9A29539FC583}"/>
              </a:ext>
            </a:extLst>
          </p:cNvPr>
          <p:cNvGrpSpPr/>
          <p:nvPr/>
        </p:nvGrpSpPr>
        <p:grpSpPr>
          <a:xfrm>
            <a:off x="3128100" y="5062007"/>
            <a:ext cx="2887799" cy="1073454"/>
            <a:chOff x="3128100" y="3286330"/>
            <a:chExt cx="2887799" cy="107345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55EED5-CBDB-3F3E-C0DA-E5CDF503CD9D}"/>
                </a:ext>
              </a:extLst>
            </p:cNvPr>
            <p:cNvGrpSpPr/>
            <p:nvPr/>
          </p:nvGrpSpPr>
          <p:grpSpPr>
            <a:xfrm>
              <a:off x="3128100" y="3531829"/>
              <a:ext cx="2887799" cy="827955"/>
              <a:chOff x="2926753" y="5821624"/>
              <a:chExt cx="2887799" cy="82795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0B7201-6016-3F33-45B7-E91AD5DF82C8}"/>
                  </a:ext>
                </a:extLst>
              </p:cNvPr>
              <p:cNvSpPr txBox="1"/>
              <p:nvPr/>
            </p:nvSpPr>
            <p:spPr>
              <a:xfrm>
                <a:off x="2926753" y="6341802"/>
                <a:ext cx="2887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Black      Denim      French        Olive        Red          Silver         Stone</a:t>
                </a:r>
              </a:p>
              <a:p>
                <a:r>
                  <a:rPr lang="en-US" sz="7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                                   Blue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0CF9745-9A77-9006-3AD5-D2A914F561E0}"/>
                  </a:ext>
                </a:extLst>
              </p:cNvPr>
              <p:cNvGrpSpPr/>
              <p:nvPr/>
            </p:nvGrpSpPr>
            <p:grpSpPr>
              <a:xfrm>
                <a:off x="2926753" y="5821624"/>
                <a:ext cx="2779562" cy="536985"/>
                <a:chOff x="2926753" y="5821624"/>
                <a:chExt cx="2779562" cy="536985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B3D12A81-967D-F180-1111-9EB9F88BED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8535" y="5846233"/>
                  <a:ext cx="390212" cy="487765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62CBB76-B315-671B-D7D1-59A35C9F49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8747" y="5830627"/>
                  <a:ext cx="402697" cy="503371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74C1405-A7C7-6A3C-BCF0-686DACD3EB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624" y="5846233"/>
                  <a:ext cx="383414" cy="479267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6A38225-DBA1-3D51-13CE-45581ACE01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2019" y="5838429"/>
                  <a:ext cx="402697" cy="503371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64CD7BD5-FD52-EF14-2F44-C558C089F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7869" y="5821624"/>
                  <a:ext cx="428446" cy="536985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E406D59-CE2C-30CE-EA2B-F5BC18216F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9450" y="5838431"/>
                  <a:ext cx="402697" cy="503371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C219F581-8697-99D4-0D32-DD9BDFEFC0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6753" y="5838431"/>
                  <a:ext cx="402697" cy="503371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E8E883-A53F-A0B7-C413-6782EEEF7156}"/>
                </a:ext>
              </a:extLst>
            </p:cNvPr>
            <p:cNvSpPr txBox="1"/>
            <p:nvPr/>
          </p:nvSpPr>
          <p:spPr>
            <a:xfrm>
              <a:off x="3128100" y="3286330"/>
              <a:ext cx="27795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Roboto" panose="02000000000000000000" pitchFamily="2" charset="0"/>
                  <a:ea typeface="Roboto" panose="02000000000000000000" pitchFamily="2" charset="0"/>
                </a:rPr>
                <a:t>Men’s only is also available in Rust color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848182-6FE1-4D5B-865A-458A751DF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11" y="1206292"/>
            <a:ext cx="1705926" cy="1822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C03B4-0CC6-5FC4-7E7E-95C2D8963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74" y="1206292"/>
            <a:ext cx="1733099" cy="1822863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7D5038B-D293-2CE2-8BA7-904898C08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22406"/>
              </p:ext>
            </p:extLst>
          </p:nvPr>
        </p:nvGraphicFramePr>
        <p:xfrm>
          <a:off x="5228369" y="3186245"/>
          <a:ext cx="1688310" cy="158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55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844155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4930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Ladies’ 208-BCM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3XL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49304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$30.50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29935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$32.00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29935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$33.50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B0BFFF-9C9C-7628-2985-377845B32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88639"/>
              </p:ext>
            </p:extLst>
          </p:nvPr>
        </p:nvGraphicFramePr>
        <p:xfrm>
          <a:off x="2208130" y="3141879"/>
          <a:ext cx="1682408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204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841204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Men’s 1353-BCM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$30.50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$32.00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$33.50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$35.50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2526F0-E60F-DEDB-37AB-30D37CA69511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845A0-C1C2-F44B-FBF0-6DAB5850EB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ED0D218-5725-4D4A-97DF-7A33C4B0B3E5}"/>
              </a:ext>
            </a:extLst>
          </p:cNvPr>
          <p:cNvSpPr txBox="1"/>
          <p:nvPr/>
        </p:nvSpPr>
        <p:spPr>
          <a:xfrm>
            <a:off x="1735708" y="316409"/>
            <a:ext cx="240165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Unisex Pullover Hoodie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100% Combed Ring Spun Cotton Fleece 7.2 oz/sq yd</a:t>
            </a:r>
          </a:p>
          <a:p>
            <a:endParaRPr lang="en-US" sz="11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AA1A6A-486E-21BE-A9BF-207DCE82F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72795"/>
              </p:ext>
            </p:extLst>
          </p:nvPr>
        </p:nvGraphicFramePr>
        <p:xfrm>
          <a:off x="2008755" y="3513157"/>
          <a:ext cx="18555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347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Unisex 13155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XS to 3X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21073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XS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$25.00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21073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$27.00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21073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$29.00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21073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9859BF8-CB7E-CA7A-2CF5-208D7752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56" y="1085850"/>
            <a:ext cx="1855564" cy="2343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AA75A7-1CCA-3EE0-BA03-AB0F56F5FC8E}"/>
              </a:ext>
            </a:extLst>
          </p:cNvPr>
          <p:cNvGrpSpPr/>
          <p:nvPr/>
        </p:nvGrpSpPr>
        <p:grpSpPr>
          <a:xfrm>
            <a:off x="3282849" y="5414503"/>
            <a:ext cx="2998661" cy="611081"/>
            <a:chOff x="3025023" y="482538"/>
            <a:chExt cx="2998661" cy="6110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C659D-7E08-E5D1-8800-D371DB7072B5}"/>
                </a:ext>
              </a:extLst>
            </p:cNvPr>
            <p:cNvSpPr txBox="1"/>
            <p:nvPr/>
          </p:nvSpPr>
          <p:spPr>
            <a:xfrm>
              <a:off x="3025023" y="872835"/>
              <a:ext cx="2981324" cy="2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Roboto" panose="02000000000000000000" pitchFamily="2" charset="0"/>
                  <a:ea typeface="Roboto" panose="02000000000000000000" pitchFamily="2" charset="0"/>
                </a:rPr>
                <a:t>Army     Asphalt    black       heather      navy       white       rock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195D73-4450-5182-78DC-46B386B21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2359" y="482538"/>
              <a:ext cx="2981325" cy="40957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4A4DE2-EEEE-E2F3-6300-85C56264A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398" y="1121945"/>
            <a:ext cx="1988199" cy="230705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02C5123-CB33-777E-D76F-EEAC10B7A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39613"/>
              </p:ext>
            </p:extLst>
          </p:nvPr>
        </p:nvGraphicFramePr>
        <p:xfrm>
          <a:off x="5449398" y="3513157"/>
          <a:ext cx="1988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00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94100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Unisex 13159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XS to 3X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XS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$23.00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$25.00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$27.00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ysClr val="windowText" lastClr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28CB407-7E09-7A55-4D1A-EE46ACD444AD}"/>
              </a:ext>
            </a:extLst>
          </p:cNvPr>
          <p:cNvSpPr txBox="1"/>
          <p:nvPr/>
        </p:nvSpPr>
        <p:spPr>
          <a:xfrm>
            <a:off x="5005138" y="316409"/>
            <a:ext cx="26391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Unisex Crewneck Sweatshirt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100% Combed Ring Spun Cotton Fleece 7.2 oz/sq yd</a:t>
            </a:r>
            <a:endParaRPr lang="en-US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CCBD93-FBCD-1406-34E0-A875C0A22791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9B5AA-A91A-3650-B186-E4A40E2F1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D0568-5EB1-6844-43C4-3D86C0B91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03" y="1001693"/>
            <a:ext cx="865755" cy="865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FE815-ACE1-2B70-F508-D14B4074F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48" y="1001693"/>
            <a:ext cx="865755" cy="8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8A5484-534B-4A85-903D-2F037EB6285C}"/>
              </a:ext>
            </a:extLst>
          </p:cNvPr>
          <p:cNvSpPr txBox="1"/>
          <p:nvPr/>
        </p:nvSpPr>
        <p:spPr>
          <a:xfrm>
            <a:off x="1661938" y="271719"/>
            <a:ext cx="23517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Unisex Full Zip Fleece Hoodie</a:t>
            </a:r>
          </a:p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Cotton Polyester Fleece (CVC)</a:t>
            </a:r>
            <a:b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10 oz, 70/30 Cotton/Polyester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5FDA8-2C86-487E-BE13-7A9AEEC7898C}"/>
              </a:ext>
            </a:extLst>
          </p:cNvPr>
          <p:cNvSpPr txBox="1"/>
          <p:nvPr/>
        </p:nvSpPr>
        <p:spPr>
          <a:xfrm>
            <a:off x="4915223" y="247123"/>
            <a:ext cx="3038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Unisex Pullover Fleece Hoodie</a:t>
            </a:r>
          </a:p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Cotton Polyester Fleece (CVC)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10 oz, 70/30 Cotton/Polyester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CB4811F-E205-3473-B7AB-96F4788E9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01578"/>
              </p:ext>
            </p:extLst>
          </p:nvPr>
        </p:nvGraphicFramePr>
        <p:xfrm>
          <a:off x="1998805" y="3598209"/>
          <a:ext cx="185556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1746-CVC Full Zip </a:t>
                      </a:r>
                      <a:b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Hoodie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$40.00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$42.00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$44.00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$46.00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4E5EE0-FE43-7E2E-A989-104C6406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2861"/>
              </p:ext>
            </p:extLst>
          </p:nvPr>
        </p:nvGraphicFramePr>
        <p:xfrm>
          <a:off x="5485456" y="3598209"/>
          <a:ext cx="185556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1736-CVC Pullover Hoodie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$33.50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$35.50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$37.50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$39.50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97AB15FF-AD80-B889-E14D-2FD938430DA4}"/>
              </a:ext>
            </a:extLst>
          </p:cNvPr>
          <p:cNvGrpSpPr/>
          <p:nvPr/>
        </p:nvGrpSpPr>
        <p:grpSpPr>
          <a:xfrm>
            <a:off x="2766982" y="5613702"/>
            <a:ext cx="3600780" cy="630942"/>
            <a:chOff x="2828595" y="5552079"/>
            <a:chExt cx="3600780" cy="863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F709DC-C55D-33AC-F9FF-E8AD9DE2E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9943" t="64071" r="63488" b="30566"/>
            <a:stretch>
              <a:fillRect/>
            </a:stretch>
          </p:blipFill>
          <p:spPr>
            <a:xfrm>
              <a:off x="2828595" y="5552079"/>
              <a:ext cx="3533775" cy="6433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7A9986-F907-2F3A-4AF0-D3F7D6A4B586}"/>
                </a:ext>
              </a:extLst>
            </p:cNvPr>
            <p:cNvSpPr txBox="1"/>
            <p:nvPr/>
          </p:nvSpPr>
          <p:spPr>
            <a:xfrm>
              <a:off x="2828595" y="6195451"/>
              <a:ext cx="3600780" cy="220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30" dirty="0"/>
                <a:t>      Black                Charcoal            Heather Grey        Navy Blue                  Red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7848339-7C04-20AD-80B7-7D9046C27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56" y="1122721"/>
            <a:ext cx="1855564" cy="23231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2D2116-265D-BE22-ED25-9B694E5E1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05" y="1122721"/>
            <a:ext cx="1855564" cy="2323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C0E2B-0AB4-72FE-3F60-E5ABD4F9ED13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13E52-E64B-B11E-4009-85410FCE0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A63E8-AFB0-6C8D-5D5F-7ECF6620A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AFE109-4FB4-085F-8840-E53E0655EF90}"/>
              </a:ext>
            </a:extLst>
          </p:cNvPr>
          <p:cNvSpPr txBox="1"/>
          <p:nvPr/>
        </p:nvSpPr>
        <p:spPr>
          <a:xfrm>
            <a:off x="1449566" y="265862"/>
            <a:ext cx="2831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Men’s Full Zip Hooded Jacket</a:t>
            </a:r>
            <a:b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6.25 oz, 100% Polyester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With heather exterior and solid lining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Heather exterior is water repellent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15D7EC-D528-5727-7039-DC708B842018}"/>
              </a:ext>
            </a:extLst>
          </p:cNvPr>
          <p:cNvSpPr txBox="1"/>
          <p:nvPr/>
        </p:nvSpPr>
        <p:spPr>
          <a:xfrm>
            <a:off x="5239169" y="255003"/>
            <a:ext cx="3038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Men’s ¼ Zip Pullover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6.25 oz, 100% Polyester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With heather exterior and solid lining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Heather exterior is water repellent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F6A3E9B-E816-3898-F268-3DB6239C5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41838"/>
              </p:ext>
            </p:extLst>
          </p:nvPr>
        </p:nvGraphicFramePr>
        <p:xfrm>
          <a:off x="1987200" y="3680552"/>
          <a:ext cx="18555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Men’s 9738-BDI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$41.00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$43.00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$45.00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$47.00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594C5C3-C438-CE0E-1827-4325BD2A5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55403"/>
              </p:ext>
            </p:extLst>
          </p:nvPr>
        </p:nvGraphicFramePr>
        <p:xfrm>
          <a:off x="5957542" y="3688538"/>
          <a:ext cx="18555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Men’s 9438-BDI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$37.00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$39.00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$41.00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$43.00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4BF417-0858-1A5D-9FF1-C549CA11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10" t="22632" r="62527" b="39006"/>
          <a:stretch>
            <a:fillRect/>
          </a:stretch>
        </p:blipFill>
        <p:spPr>
          <a:xfrm>
            <a:off x="5922563" y="1286321"/>
            <a:ext cx="1890543" cy="2323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3C152-1B32-82E0-1C69-E710509CD6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211" t="23193" r="63900" b="39006"/>
          <a:stretch>
            <a:fillRect/>
          </a:stretch>
        </p:blipFill>
        <p:spPr>
          <a:xfrm>
            <a:off x="1984233" y="1286321"/>
            <a:ext cx="1858531" cy="2323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E36901-E92B-FAEE-2BEF-6E0FA137B8E9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48F69-0407-95AE-0740-24F7E64C9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7938328-E8FE-F8AF-53E3-A76E9E5B30EB}"/>
              </a:ext>
            </a:extLst>
          </p:cNvPr>
          <p:cNvGrpSpPr/>
          <p:nvPr/>
        </p:nvGrpSpPr>
        <p:grpSpPr>
          <a:xfrm>
            <a:off x="3643877" y="5398242"/>
            <a:ext cx="2536616" cy="733383"/>
            <a:chOff x="3320108" y="3429000"/>
            <a:chExt cx="2536616" cy="7333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06A83F-4A8E-935E-E981-9FFAFFC48BD6}"/>
                </a:ext>
              </a:extLst>
            </p:cNvPr>
            <p:cNvSpPr txBox="1"/>
            <p:nvPr/>
          </p:nvSpPr>
          <p:spPr>
            <a:xfrm>
              <a:off x="3352944" y="3942323"/>
              <a:ext cx="2503780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30" b="1" dirty="0">
                  <a:latin typeface="Roboto" panose="02000000000000000000" pitchFamily="2" charset="0"/>
                  <a:ea typeface="Roboto" panose="02000000000000000000" pitchFamily="2" charset="0"/>
                </a:rPr>
                <a:t>Black          Navy         Hunter         Red          Silver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A987DC-27C1-9A43-543E-1C41E91F8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9768" t="63742" r="63591" b="30193"/>
            <a:stretch>
              <a:fillRect/>
            </a:stretch>
          </p:blipFill>
          <p:spPr>
            <a:xfrm>
              <a:off x="3320108" y="3429000"/>
              <a:ext cx="2503780" cy="51332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D5B058-A704-871B-7380-6F30C6885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07" y="1039657"/>
            <a:ext cx="865755" cy="865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339C1-DF7E-558C-BABF-692FCEEF3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01" y="1039657"/>
            <a:ext cx="865755" cy="8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FA411-AE3E-1960-8FE4-3E4B63C8A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D48DD-670B-946E-9AAB-8D43003E3669}"/>
              </a:ext>
            </a:extLst>
          </p:cNvPr>
          <p:cNvSpPr txBox="1"/>
          <p:nvPr/>
        </p:nvSpPr>
        <p:spPr>
          <a:xfrm>
            <a:off x="2349249" y="239686"/>
            <a:ext cx="44455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Men’s and Ladies’ Full Zip Jacket with Pockets</a:t>
            </a:r>
          </a:p>
          <a:p>
            <a:pPr algn="ctr"/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6.25 oz, 100% Polyester</a:t>
            </a:r>
            <a:endParaRPr lang="en-US" sz="11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B28D74-BDD4-6586-8F7B-CA677DEAE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76647"/>
              </p:ext>
            </p:extLst>
          </p:nvPr>
        </p:nvGraphicFramePr>
        <p:xfrm>
          <a:off x="1955698" y="3616805"/>
          <a:ext cx="18555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54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Men’s 9518-BDI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4XL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$41.00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$43.00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$45.00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$47.00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427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B619B5-B37F-17D7-BEB6-5C560307E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92526"/>
              </p:ext>
            </p:extLst>
          </p:nvPr>
        </p:nvGraphicFramePr>
        <p:xfrm>
          <a:off x="5761694" y="3610647"/>
          <a:ext cx="1855564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82">
                  <a:extLst>
                    <a:ext uri="{9D8B030D-6E8A-4147-A177-3AD203B41FA5}">
                      <a16:colId xmlns:a16="http://schemas.microsoft.com/office/drawing/2014/main" val="1288197630"/>
                    </a:ext>
                  </a:extLst>
                </a:gridCol>
                <a:gridCol w="927782">
                  <a:extLst>
                    <a:ext uri="{9D8B030D-6E8A-4147-A177-3AD203B41FA5}">
                      <a16:colId xmlns:a16="http://schemas.microsoft.com/office/drawing/2014/main" val="85829457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Ladies’ 618-BDI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Available: Small to 3XL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69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$41.00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9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$43.00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6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ysClr val="windowText" lastClr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$45.00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306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C459399-C6FC-FF80-64A0-A8FB3649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00" t="22175" r="62145" b="37721"/>
          <a:stretch>
            <a:fillRect/>
          </a:stretch>
        </p:blipFill>
        <p:spPr>
          <a:xfrm>
            <a:off x="1975461" y="1221930"/>
            <a:ext cx="1835801" cy="23194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6B86745-8E78-B766-1DAD-D775AB9775F3}"/>
              </a:ext>
            </a:extLst>
          </p:cNvPr>
          <p:cNvGrpSpPr/>
          <p:nvPr/>
        </p:nvGrpSpPr>
        <p:grpSpPr>
          <a:xfrm>
            <a:off x="3537999" y="5269378"/>
            <a:ext cx="2536616" cy="733383"/>
            <a:chOff x="3320108" y="3429000"/>
            <a:chExt cx="2536616" cy="73338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B444D1-8617-DC6F-A167-EFD4E64884DD}"/>
                </a:ext>
              </a:extLst>
            </p:cNvPr>
            <p:cNvSpPr txBox="1"/>
            <p:nvPr/>
          </p:nvSpPr>
          <p:spPr>
            <a:xfrm>
              <a:off x="3352944" y="3942323"/>
              <a:ext cx="2503780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30" b="1" dirty="0">
                  <a:latin typeface="Roboto" panose="02000000000000000000" pitchFamily="2" charset="0"/>
                  <a:ea typeface="Roboto" panose="02000000000000000000" pitchFamily="2" charset="0"/>
                </a:rPr>
                <a:t>Black          Navy         Hunter         Red          Silver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91A837-2286-CB24-2344-1FFE630C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9768" t="63742" r="63591" b="30193"/>
            <a:stretch>
              <a:fillRect/>
            </a:stretch>
          </p:blipFill>
          <p:spPr>
            <a:xfrm>
              <a:off x="3320108" y="3429000"/>
              <a:ext cx="2503780" cy="51332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761EC-DA4A-DBD9-1284-7802189546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947" t="23942" r="63332" b="40020"/>
          <a:stretch>
            <a:fillRect/>
          </a:stretch>
        </p:blipFill>
        <p:spPr>
          <a:xfrm>
            <a:off x="5761694" y="1215771"/>
            <a:ext cx="1855564" cy="231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92C2F-0B3C-6E67-FC58-7B537F7A2102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B2B45-9818-991B-9B90-D323C8D8A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87AC30-9C00-4DA2-76DE-A53B5009A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80" y="906192"/>
            <a:ext cx="865755" cy="865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9DC17-C5EC-6C19-BEA8-CD596C9C3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2" y="906192"/>
            <a:ext cx="865755" cy="8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01101"/>
              </p:ext>
            </p:extLst>
          </p:nvPr>
        </p:nvGraphicFramePr>
        <p:xfrm>
          <a:off x="3010026" y="3570285"/>
          <a:ext cx="3888606" cy="2558965"/>
        </p:xfrm>
        <a:graphic>
          <a:graphicData uri="http://schemas.openxmlformats.org/drawingml/2006/table">
            <a:tbl>
              <a:tblPr/>
              <a:tblGrid>
                <a:gridCol w="149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Member Price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$14.50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$16.25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$18.25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$19.00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LG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$16.25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$17.25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$18.25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$14.75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$15.35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2093" y="34399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VETERANS COMMITTEE T-SHIRT </a:t>
            </a:r>
          </a:p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IT IS ROCKET SCIENCE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36CC7A-94D4-FC7D-8C2D-0EBFB97210D4}"/>
              </a:ext>
            </a:extLst>
          </p:cNvPr>
          <p:cNvGrpSpPr/>
          <p:nvPr/>
        </p:nvGrpSpPr>
        <p:grpSpPr>
          <a:xfrm>
            <a:off x="1457143" y="1123382"/>
            <a:ext cx="2996927" cy="1582671"/>
            <a:chOff x="1117005" y="1151227"/>
            <a:chExt cx="2996927" cy="1582671"/>
          </a:xfrm>
        </p:grpSpPr>
        <p:pic>
          <p:nvPicPr>
            <p:cNvPr id="8" name="Picture 7" descr="Veterans Tshirt ALL COLORS.jpg"/>
            <p:cNvPicPr>
              <a:picLocks noChangeAspect="1"/>
            </p:cNvPicPr>
            <p:nvPr/>
          </p:nvPicPr>
          <p:blipFill>
            <a:blip r:embed="rId3"/>
            <a:srcRect b="52495"/>
            <a:stretch>
              <a:fillRect/>
            </a:stretch>
          </p:blipFill>
          <p:spPr>
            <a:xfrm>
              <a:off x="1117005" y="1151227"/>
              <a:ext cx="1452942" cy="1568885"/>
            </a:xfrm>
            <a:prstGeom prst="rect">
              <a:avLst/>
            </a:prstGeom>
          </p:spPr>
        </p:pic>
        <p:pic>
          <p:nvPicPr>
            <p:cNvPr id="3" name="Picture 2" descr="Veterans Tshirt ALL COLORS.jpg">
              <a:extLst>
                <a:ext uri="{FF2B5EF4-FFF2-40B4-BE49-F238E27FC236}">
                  <a16:creationId xmlns:a16="http://schemas.microsoft.com/office/drawing/2014/main" id="{BE1A6578-FF19-80C1-276D-2533860F8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2138"/>
            <a:stretch>
              <a:fillRect/>
            </a:stretch>
          </p:blipFill>
          <p:spPr>
            <a:xfrm>
              <a:off x="2569947" y="1153249"/>
              <a:ext cx="1543985" cy="158064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7530804-CB1C-44EC-AFB1-114C4537E511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324E0F-1664-B437-740F-2786ED5A9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BDCFA8-D5D7-5C70-8EB1-976F9186E1C2}"/>
              </a:ext>
            </a:extLst>
          </p:cNvPr>
          <p:cNvSpPr txBox="1"/>
          <p:nvPr/>
        </p:nvSpPr>
        <p:spPr>
          <a:xfrm>
            <a:off x="5994525" y="389069"/>
            <a:ext cx="2401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</a:rPr>
              <a:t>T-SHIRT with MDA LOGO</a:t>
            </a:r>
          </a:p>
          <a:p>
            <a:pPr algn="ctr"/>
            <a:r>
              <a:rPr lang="en-US" sz="2000" dirty="0">
                <a:latin typeface="Arial" pitchFamily="34" charset="0"/>
              </a:rPr>
              <a:t>“</a:t>
            </a:r>
            <a:r>
              <a:rPr lang="en-US" sz="1600" dirty="0">
                <a:latin typeface="Arial" pitchFamily="34" charset="0"/>
              </a:rPr>
              <a:t>MDA UAW PRIDE</a:t>
            </a:r>
            <a:r>
              <a:rPr lang="en-US" sz="2000" dirty="0">
                <a:latin typeface="Arial" pitchFamily="34" charset="0"/>
              </a:rPr>
              <a:t>”</a:t>
            </a:r>
          </a:p>
          <a:p>
            <a:pPr algn="ctr"/>
            <a:endParaRPr lang="en-US" sz="2000" dirty="0">
              <a:latin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79B569-8B68-F533-5A76-ABE3E383D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58" y="1295219"/>
            <a:ext cx="3218163" cy="15806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E2918A8-AC56-87BC-FFC1-BFECDA0A9EE2}"/>
              </a:ext>
            </a:extLst>
          </p:cNvPr>
          <p:cNvSpPr txBox="1"/>
          <p:nvPr/>
        </p:nvSpPr>
        <p:spPr>
          <a:xfrm>
            <a:off x="3010026" y="290247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Screenprinted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 “It’s is Rocket Science”</a:t>
            </a:r>
          </a:p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or “MDA Pride” T-Shirt</a:t>
            </a:r>
          </a:p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is available in Black, Gray, Blue, or 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B320E-43D7-0D87-76A1-72D28F27B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660356"/>
            <a:ext cx="865755" cy="865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950252-A364-BBD9-A7AE-9DE9EF6E760B}"/>
              </a:ext>
            </a:extLst>
          </p:cNvPr>
          <p:cNvGrpSpPr/>
          <p:nvPr/>
        </p:nvGrpSpPr>
        <p:grpSpPr>
          <a:xfrm>
            <a:off x="5654630" y="405701"/>
            <a:ext cx="2247620" cy="1667670"/>
            <a:chOff x="5302390" y="2095580"/>
            <a:chExt cx="3321450" cy="23996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AD8A2A-4913-22DF-CDCE-26F25BEB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221" y="2095580"/>
              <a:ext cx="2891790" cy="20842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B812E0-FE05-5997-1711-531F0971F7D3}"/>
                </a:ext>
              </a:extLst>
            </p:cNvPr>
            <p:cNvSpPr txBox="1"/>
            <p:nvPr/>
          </p:nvSpPr>
          <p:spPr>
            <a:xfrm>
              <a:off x="5302390" y="4008097"/>
              <a:ext cx="3321450" cy="48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Roboto" panose="02000000000000000000" pitchFamily="2" charset="0"/>
                  <a:ea typeface="Roboto" panose="02000000000000000000" pitchFamily="2" charset="0"/>
                </a:rPr>
                <a:t>(Note:  The gray lettering &amp; the gray area of the submarine will be white on the apparel)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C07E26F-7F33-8AA0-9B62-A074AD3A4A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1683" y="347482"/>
            <a:ext cx="1846088" cy="16710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693E8C-0CF0-C0D9-E30E-4889FA69F1E4}"/>
              </a:ext>
            </a:extLst>
          </p:cNvPr>
          <p:cNvSpPr txBox="1"/>
          <p:nvPr/>
        </p:nvSpPr>
        <p:spPr>
          <a:xfrm>
            <a:off x="2779492" y="1055057"/>
            <a:ext cx="14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LOGO “A”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8D181-28E3-EAA0-4B88-E7C42046C686}"/>
              </a:ext>
            </a:extLst>
          </p:cNvPr>
          <p:cNvSpPr txBox="1"/>
          <p:nvPr/>
        </p:nvSpPr>
        <p:spPr>
          <a:xfrm>
            <a:off x="4316258" y="641399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Page 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93C63-38C0-4455-0ED1-A41ECE19A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5764934"/>
            <a:ext cx="1964692" cy="102708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375FA8E-37E4-2B3F-30C7-376447716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81363"/>
              </p:ext>
            </p:extLst>
          </p:nvPr>
        </p:nvGraphicFramePr>
        <p:xfrm>
          <a:off x="731521" y="2346895"/>
          <a:ext cx="8094846" cy="3154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9067">
                  <a:extLst>
                    <a:ext uri="{9D8B030D-6E8A-4147-A177-3AD203B41FA5}">
                      <a16:colId xmlns:a16="http://schemas.microsoft.com/office/drawing/2014/main" val="192265291"/>
                    </a:ext>
                  </a:extLst>
                </a:gridCol>
                <a:gridCol w="450043">
                  <a:extLst>
                    <a:ext uri="{9D8B030D-6E8A-4147-A177-3AD203B41FA5}">
                      <a16:colId xmlns:a16="http://schemas.microsoft.com/office/drawing/2014/main" val="1081661466"/>
                    </a:ext>
                  </a:extLst>
                </a:gridCol>
                <a:gridCol w="900473">
                  <a:extLst>
                    <a:ext uri="{9D8B030D-6E8A-4147-A177-3AD203B41FA5}">
                      <a16:colId xmlns:a16="http://schemas.microsoft.com/office/drawing/2014/main" val="3276288211"/>
                    </a:ext>
                  </a:extLst>
                </a:gridCol>
                <a:gridCol w="501371">
                  <a:extLst>
                    <a:ext uri="{9D8B030D-6E8A-4147-A177-3AD203B41FA5}">
                      <a16:colId xmlns:a16="http://schemas.microsoft.com/office/drawing/2014/main" val="854621582"/>
                    </a:ext>
                  </a:extLst>
                </a:gridCol>
                <a:gridCol w="455791">
                  <a:extLst>
                    <a:ext uri="{9D8B030D-6E8A-4147-A177-3AD203B41FA5}">
                      <a16:colId xmlns:a16="http://schemas.microsoft.com/office/drawing/2014/main" val="19527116"/>
                    </a:ext>
                  </a:extLst>
                </a:gridCol>
                <a:gridCol w="474023">
                  <a:extLst>
                    <a:ext uri="{9D8B030D-6E8A-4147-A177-3AD203B41FA5}">
                      <a16:colId xmlns:a16="http://schemas.microsoft.com/office/drawing/2014/main" val="483819207"/>
                    </a:ext>
                  </a:extLst>
                </a:gridCol>
                <a:gridCol w="543715">
                  <a:extLst>
                    <a:ext uri="{9D8B030D-6E8A-4147-A177-3AD203B41FA5}">
                      <a16:colId xmlns:a16="http://schemas.microsoft.com/office/drawing/2014/main" val="3091675932"/>
                    </a:ext>
                  </a:extLst>
                </a:gridCol>
                <a:gridCol w="887470">
                  <a:extLst>
                    <a:ext uri="{9D8B030D-6E8A-4147-A177-3AD203B41FA5}">
                      <a16:colId xmlns:a16="http://schemas.microsoft.com/office/drawing/2014/main" val="100171345"/>
                    </a:ext>
                  </a:extLst>
                </a:gridCol>
                <a:gridCol w="938930">
                  <a:extLst>
                    <a:ext uri="{9D8B030D-6E8A-4147-A177-3AD203B41FA5}">
                      <a16:colId xmlns:a16="http://schemas.microsoft.com/office/drawing/2014/main" val="2313269190"/>
                    </a:ext>
                  </a:extLst>
                </a:gridCol>
                <a:gridCol w="1118931">
                  <a:extLst>
                    <a:ext uri="{9D8B030D-6E8A-4147-A177-3AD203B41FA5}">
                      <a16:colId xmlns:a16="http://schemas.microsoft.com/office/drawing/2014/main" val="1941007670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314077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NOTE: TWO FREE ITEMS PER MEMBER ADDITIONAL ITEMS AVAILABLE IN THIS CATALOG ARE AT PRICES SHOWN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 fontAlgn="b">
                        <a:buNone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PAGE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DESCRIPTION &amp; ITEM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COLOR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SIZE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LOGO A OR B FROM ABOVE 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(RIGHT CHEST)</a:t>
                      </a:r>
                    </a:p>
                    <a:p>
                      <a:pPr algn="ctr"/>
                      <a:r>
                        <a:rPr lang="en-US" sz="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ADD $7.00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SOLIDARITY TEXT (BACK OF NECK) ADD $7.00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UAW WHEEL  (RIGHT SLEEVE) ADD $10.00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REGION 9A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8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(LEFT SLEEVE) ADD $7.00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  <a:r>
                        <a:rPr lang="en-US" sz="700" b="1" u="none" strike="noStrike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</a:t>
                      </a:r>
                      <a:r>
                        <a:rPr lang="en-US" sz="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FREE ITEM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ONLY</a:t>
                      </a:r>
                      <a:endParaRPr lang="en-US" sz="7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2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2ND FREE ITEM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ONLY</a:t>
                      </a:r>
                      <a:endParaRPr lang="en-US" sz="7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MEMBER PAID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ITEM</a:t>
                      </a:r>
                      <a:endParaRPr lang="en-US" sz="7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0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MEMBER PAID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ITEM</a:t>
                      </a:r>
                      <a:endParaRPr lang="en-US" sz="7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4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MEMBER PAID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ITEM</a:t>
                      </a:r>
                      <a:endParaRPr lang="en-US" sz="7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2467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12F8570-68A8-AFDC-8D68-9F9EAEE6E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22800"/>
              </p:ext>
            </p:extLst>
          </p:nvPr>
        </p:nvGraphicFramePr>
        <p:xfrm>
          <a:off x="2731366" y="547109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259">
                  <a:extLst>
                    <a:ext uri="{9D8B030D-6E8A-4147-A177-3AD203B41FA5}">
                      <a16:colId xmlns:a16="http://schemas.microsoft.com/office/drawing/2014/main" val="2358357822"/>
                    </a:ext>
                  </a:extLst>
                </a:gridCol>
                <a:gridCol w="1197741">
                  <a:extLst>
                    <a:ext uri="{9D8B030D-6E8A-4147-A177-3AD203B41FA5}">
                      <a16:colId xmlns:a16="http://schemas.microsoft.com/office/drawing/2014/main" val="8129323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27454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22018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MEMBER/RETIREE NAME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BADGE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BUILDING LOCATION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WORK PHONE OR CELL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5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88238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1431A460-E921-0449-A7EA-E0BB96947420}"/>
              </a:ext>
            </a:extLst>
          </p:cNvPr>
          <p:cNvSpPr/>
          <p:nvPr/>
        </p:nvSpPr>
        <p:spPr>
          <a:xfrm>
            <a:off x="1123881" y="3580598"/>
            <a:ext cx="246316" cy="23100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ED0537F-913F-7888-40DE-70073D8412E1}"/>
              </a:ext>
            </a:extLst>
          </p:cNvPr>
          <p:cNvSpPr/>
          <p:nvPr/>
        </p:nvSpPr>
        <p:spPr>
          <a:xfrm>
            <a:off x="1123881" y="3991200"/>
            <a:ext cx="246316" cy="23100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89A6ACA-35F5-0821-2304-7BD8380C6FEA}"/>
              </a:ext>
            </a:extLst>
          </p:cNvPr>
          <p:cNvSpPr/>
          <p:nvPr/>
        </p:nvSpPr>
        <p:spPr>
          <a:xfrm>
            <a:off x="1123881" y="4427393"/>
            <a:ext cx="246316" cy="23100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8CE6E7D-39E4-42CA-71F3-359AB6E4944C}"/>
              </a:ext>
            </a:extLst>
          </p:cNvPr>
          <p:cNvSpPr/>
          <p:nvPr/>
        </p:nvSpPr>
        <p:spPr>
          <a:xfrm>
            <a:off x="1123881" y="4814301"/>
            <a:ext cx="246316" cy="23100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41D7042-F87E-C325-12B1-E27065997DC4}"/>
              </a:ext>
            </a:extLst>
          </p:cNvPr>
          <p:cNvSpPr/>
          <p:nvPr/>
        </p:nvSpPr>
        <p:spPr>
          <a:xfrm>
            <a:off x="1123881" y="5233017"/>
            <a:ext cx="246316" cy="23100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AB7B05-2F95-878B-8895-7C3312EC3C16}"/>
              </a:ext>
            </a:extLst>
          </p:cNvPr>
          <p:cNvSpPr txBox="1"/>
          <p:nvPr/>
        </p:nvSpPr>
        <p:spPr>
          <a:xfrm>
            <a:off x="4380611" y="1055057"/>
            <a:ext cx="14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LOGO “B”</a:t>
            </a:r>
          </a:p>
        </p:txBody>
      </p:sp>
      <p:sp>
        <p:nvSpPr>
          <p:cNvPr id="32" name="Callout: Left-Right Arrow 31">
            <a:extLst>
              <a:ext uri="{FF2B5EF4-FFF2-40B4-BE49-F238E27FC236}">
                <a16:creationId xmlns:a16="http://schemas.microsoft.com/office/drawing/2014/main" id="{0E1404D4-6313-5002-9E83-DE3076B8C528}"/>
              </a:ext>
            </a:extLst>
          </p:cNvPr>
          <p:cNvSpPr/>
          <p:nvPr/>
        </p:nvSpPr>
        <p:spPr>
          <a:xfrm>
            <a:off x="4203919" y="132177"/>
            <a:ext cx="500513" cy="2215093"/>
          </a:xfrm>
          <a:prstGeom prst="left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3EFD70-4EC4-C69F-57F4-556FFF971E43}"/>
              </a:ext>
            </a:extLst>
          </p:cNvPr>
          <p:cNvSpPr txBox="1"/>
          <p:nvPr/>
        </p:nvSpPr>
        <p:spPr>
          <a:xfrm>
            <a:off x="6629107" y="6260105"/>
            <a:ext cx="1900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NOTE: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ALL ORDERS MUST BE PAID IN FULL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latin typeface="Roboto" panose="02000000000000000000" pitchFamily="2" charset="0"/>
                <a:ea typeface="Roboto" panose="02000000000000000000" pitchFamily="2" charset="0"/>
              </a:rPr>
              <a:t>BEFORE ORDER WILL BE PLACED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21252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12183</TotalTime>
  <Words>872</Words>
  <Application>Microsoft Office PowerPoint</Application>
  <PresentationFormat>On-screen Show (4:3)</PresentationFormat>
  <Paragraphs>280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Roboto</vt:lpstr>
      <vt:lpstr>Custom Design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Secretary</cp:lastModifiedBy>
  <cp:revision>246</cp:revision>
  <cp:lastPrinted>2026-03-26T16:49:01Z</cp:lastPrinted>
  <dcterms:created xsi:type="dcterms:W3CDTF">2021-09-23T12:11:57Z</dcterms:created>
  <dcterms:modified xsi:type="dcterms:W3CDTF">2026-03-27T12:04:08Z</dcterms:modified>
</cp:coreProperties>
</file>