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3" r:id="rId2"/>
    <p:sldId id="285" r:id="rId3"/>
    <p:sldId id="275" r:id="rId4"/>
    <p:sldId id="274" r:id="rId5"/>
    <p:sldId id="276" r:id="rId6"/>
    <p:sldId id="280" r:id="rId7"/>
    <p:sldId id="282" r:id="rId8"/>
    <p:sldId id="284" r:id="rId9"/>
    <p:sldId id="286" r:id="rId10"/>
    <p:sldId id="283" r:id="rId11"/>
    <p:sldId id="287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2799-06A6-429E-8DB7-377CB632AA6B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5164D-3412-460A-828B-4A98464D15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5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6A9AA-C4E0-4E3C-A977-A452F510FC3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10831-C5DA-4CC0-B6C9-013E234E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0F9-4269-4D83-8599-B737F7FC0AD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256E-CC0E-4016-834D-65200976C8B3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371C-FB6C-4AE1-9429-B6AD8D51A60C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51A1-AF2F-4BD5-BC64-49971D731DD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E42A-05A6-4BC6-9727-8BC139F1535F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B1B9-8F96-487D-8B70-314AF03D887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186-B0B4-4D19-B216-CB0D79CEB1E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28C-6BAD-42A2-8B6C-8F58AC05CEBC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0D19-6950-485A-9AA2-0F2F6D903B4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7452-3B81-4C1D-970C-0ECA989A6C0F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1A5D-705F-4DB5-A884-FED25F444A61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DBAC-3FF4-4981-8E33-4CEA7BFDBE3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1CAFF-1317-4CF1-8B2E-1501942A45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995140" cy="100584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15" y="243840"/>
            <a:ext cx="1365885" cy="82296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0668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28600" y="6248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04800" y="12192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Key 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3B73F-A421-0E3C-586F-4C212A778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record number of Surveys were returned for 2025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84.7% of responding members would support a walk out/strike, if recommended</a:t>
            </a:r>
          </a:p>
          <a:p>
            <a:endParaRPr lang="en-US" dirty="0"/>
          </a:p>
          <a:p>
            <a:r>
              <a:rPr lang="en-US" dirty="0"/>
              <a:t>Wages are the top issue for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79EFE-360C-86DB-118B-D745D854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4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3C091-9EB1-CCDA-D5E2-89BF9D63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7B89-D712-C9F5-BA2B-02AF7688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For the Good of the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D2B5A-6F03-086D-C919-F7965C4C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all members are taking advantage of their 401K $ for $ match from the Company and are leaving money on the table: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dirty="0"/>
              <a:t>86% of MDA members take full 401K match </a:t>
            </a:r>
          </a:p>
          <a:p>
            <a:pPr lvl="1"/>
            <a:r>
              <a:rPr lang="en-US" dirty="0"/>
              <a:t>Life happens, and it may prevent folks from maximizing this benefit, but whenever possible please take advantage of this important benefit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3F48-74C6-55D5-8FD9-E2B86E0B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3A040-7468-08EA-B883-BA3E9F8C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05" y="2971800"/>
            <a:ext cx="552558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80EE-19AE-1DBF-7303-03E6DBA5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6BB7-3F9D-AAC1-7867-52E121AE4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“Raise salary ranges to be in line with the ever-increasing cost of living in southeastern CT.  Bring back the pension or a different version of a retirement plan better suited than our current 401K.  Increase 401K match percentage and offer discount on General Dynamics stock to all employees.”</a:t>
            </a:r>
          </a:p>
          <a:p>
            <a:r>
              <a:rPr lang="en-US" sz="2400" dirty="0"/>
              <a:t>“Most supervisors don’t do their jobs and monitor and develop skills &amp; quality.  Most supervisors work from home a lot and only do time and status jobs.  The problems with schedule and budget are not getting fixed because of the statement above.”</a:t>
            </a:r>
          </a:p>
          <a:p>
            <a:r>
              <a:rPr lang="en-US" sz="2400" dirty="0"/>
              <a:t>“The removal of a flexible work week would severely bring down work productivity and increase attrition…”</a:t>
            </a:r>
          </a:p>
          <a:p>
            <a:r>
              <a:rPr lang="en-US" sz="2400" dirty="0"/>
              <a:t>“Livable wage increases.  We cannot live off 3% raises anymore.  MTC and UAW in Detroit all got large pay increases, we need the same.”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2034-7A82-2A0F-93B5-9E5B3977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6D888-9CDE-42D8-F156-36BC2C29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C880-06C9-6AC0-F5FE-FF7C8E12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17DB-FE20-4BB1-F2FF-EDA1ED99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Members of the Negotiating Committee and some additional members of the MDA reviewed the surveys for the following:</a:t>
            </a:r>
          </a:p>
          <a:p>
            <a:pPr lvl="1"/>
            <a:r>
              <a:rPr lang="en-US" dirty="0"/>
              <a:t>Capture data on how 1-16 priorities were scored for analysis</a:t>
            </a:r>
          </a:p>
          <a:p>
            <a:pPr lvl="1"/>
            <a:r>
              <a:rPr lang="en-US" dirty="0"/>
              <a:t>Understanding Member sentiments</a:t>
            </a:r>
          </a:p>
          <a:p>
            <a:pPr lvl="1"/>
            <a:r>
              <a:rPr lang="en-US" dirty="0"/>
              <a:t>Understanding who responded to the survey and if the responses were a valid representation of the membership</a:t>
            </a:r>
          </a:p>
          <a:p>
            <a:pPr lvl="1"/>
            <a:r>
              <a:rPr lang="en-US" dirty="0"/>
              <a:t>Look for trends by geographical area or based on years of service</a:t>
            </a:r>
          </a:p>
          <a:p>
            <a:pPr lvl="1"/>
            <a:r>
              <a:rPr lang="en-US" dirty="0"/>
              <a:t>Review all textual comments for 3 categories of information:</a:t>
            </a:r>
          </a:p>
          <a:p>
            <a:pPr lvl="2"/>
            <a:r>
              <a:rPr lang="en-US" dirty="0"/>
              <a:t>Topics for Negotiations </a:t>
            </a:r>
          </a:p>
          <a:p>
            <a:pPr lvl="3"/>
            <a:r>
              <a:rPr lang="en-US" dirty="0"/>
              <a:t>Topics that should be brought up for bargaining</a:t>
            </a:r>
          </a:p>
          <a:p>
            <a:pPr lvl="2"/>
            <a:r>
              <a:rPr lang="en-US" dirty="0"/>
              <a:t>Officer Follow-up</a:t>
            </a:r>
          </a:p>
          <a:p>
            <a:pPr lvl="3"/>
            <a:r>
              <a:rPr lang="en-US" dirty="0"/>
              <a:t>Non-bargaining concerns that need follow-up with the Member </a:t>
            </a:r>
          </a:p>
          <a:p>
            <a:pPr lvl="2"/>
            <a:r>
              <a:rPr lang="en-US" dirty="0"/>
              <a:t>For the good of the Union </a:t>
            </a:r>
          </a:p>
          <a:p>
            <a:pPr lvl="3"/>
            <a:r>
              <a:rPr lang="en-US" dirty="0"/>
              <a:t>Topics to be addressed with the Members </a:t>
            </a:r>
          </a:p>
          <a:p>
            <a:pPr lvl="1"/>
            <a:r>
              <a:rPr lang="en-US" dirty="0"/>
              <a:t>Eliminate any potential duplicate submissions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6B7F1-2C92-621D-3173-AFD9BC5E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2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C35B-061E-791E-E6F1-8BFDEEADB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Responding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4B0B-0485-A58D-9DFE-FF31AA80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Responding Members Years of Service:</a:t>
            </a:r>
          </a:p>
          <a:p>
            <a:pPr lvl="1"/>
            <a:r>
              <a:rPr lang="en-US" b="1" dirty="0"/>
              <a:t>0-5 years (32%)</a:t>
            </a:r>
          </a:p>
          <a:p>
            <a:pPr lvl="1"/>
            <a:r>
              <a:rPr lang="en-US" b="1" dirty="0"/>
              <a:t>6-10 years (36%)</a:t>
            </a:r>
          </a:p>
          <a:p>
            <a:pPr lvl="1"/>
            <a:r>
              <a:rPr lang="en-US" dirty="0"/>
              <a:t>11-20 years (14%)</a:t>
            </a:r>
          </a:p>
          <a:p>
            <a:pPr lvl="1"/>
            <a:r>
              <a:rPr lang="en-US" dirty="0"/>
              <a:t>21-30 years (6%)</a:t>
            </a:r>
          </a:p>
          <a:p>
            <a:pPr lvl="1"/>
            <a:r>
              <a:rPr lang="en-US" dirty="0"/>
              <a:t>31+ years (9%)</a:t>
            </a:r>
          </a:p>
          <a:p>
            <a:pPr lvl="1"/>
            <a:r>
              <a:rPr lang="en-US" dirty="0"/>
              <a:t>N/A (3%) – Did not provide a response</a:t>
            </a:r>
          </a:p>
          <a:p>
            <a:endParaRPr lang="en-US" dirty="0"/>
          </a:p>
          <a:p>
            <a:r>
              <a:rPr lang="en-US" dirty="0"/>
              <a:t>Responding members % align with MDA population and are a valid representation of the Membership</a:t>
            </a:r>
          </a:p>
          <a:p>
            <a:pPr lvl="1"/>
            <a:r>
              <a:rPr lang="en-US" dirty="0"/>
              <a:t>68% responding 0-10 yrs</a:t>
            </a:r>
          </a:p>
          <a:p>
            <a:pPr lvl="1"/>
            <a:r>
              <a:rPr lang="en-US" dirty="0"/>
              <a:t>65% Members on roll have  0-10 yrs</a:t>
            </a:r>
          </a:p>
          <a:p>
            <a:endParaRPr lang="en-US" dirty="0"/>
          </a:p>
          <a:p>
            <a:r>
              <a:rPr lang="en-US" dirty="0"/>
              <a:t>42% of responding members have attended a Union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A3550-FB79-D765-4F09-6B656128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0CC7-598C-EB78-0FB3-D8C9E7EB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51F0-230B-84B2-5E39-71C1D012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75% of members feel valued in the workplace </a:t>
            </a:r>
          </a:p>
          <a:p>
            <a:pPr lvl="1"/>
            <a:r>
              <a:rPr lang="en-US" dirty="0"/>
              <a:t>21% do not</a:t>
            </a:r>
          </a:p>
          <a:p>
            <a:pPr lvl="1"/>
            <a:r>
              <a:rPr lang="en-US" dirty="0"/>
              <a:t>4% did not respond to the question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Only 13% of members would be willing to work an alternate shift</a:t>
            </a:r>
          </a:p>
          <a:p>
            <a:endParaRPr lang="en-US" dirty="0"/>
          </a:p>
          <a:p>
            <a:r>
              <a:rPr lang="en-US" dirty="0"/>
              <a:t>Job Security:</a:t>
            </a:r>
          </a:p>
          <a:p>
            <a:pPr lvl="1"/>
            <a:r>
              <a:rPr lang="en-US" dirty="0"/>
              <a:t>Very Secure (57%)</a:t>
            </a:r>
          </a:p>
          <a:p>
            <a:pPr lvl="1"/>
            <a:r>
              <a:rPr lang="en-US" dirty="0"/>
              <a:t>Somewhat Secure (38%)</a:t>
            </a:r>
          </a:p>
          <a:p>
            <a:pPr lvl="1"/>
            <a:r>
              <a:rPr lang="en-US" dirty="0"/>
              <a:t>Not Secure (3%)</a:t>
            </a:r>
          </a:p>
          <a:p>
            <a:pPr lvl="1"/>
            <a:r>
              <a:rPr lang="en-US" dirty="0"/>
              <a:t>No Response (2%)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08791-A4E5-3491-08C2-BF0AEB7C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5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D975-F0AC-4256-70A3-D940FDAB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3419E-E3CD-21DC-59EF-0167CD59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Retirement (401K/Pension)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Medical / Healthcare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Time Off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From Home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Top issues were determined from ranking 1-16 priority items and were also validated against hand written comments provided by the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A3AFF-6CC9-2938-4110-DBD1BE35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4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7CE0-3D7C-1147-8C7B-321BA92A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Top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85969-818B-4836-6690-92318FE0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60799-43B5-AC21-8774-1E94CFD7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000" dirty="0"/>
              <a:t>92% of responding Members provided their priorities from 1-16 </a:t>
            </a:r>
          </a:p>
          <a:p>
            <a:r>
              <a:rPr lang="en-US" sz="2000" dirty="0"/>
              <a:t>This feedback was analyzed using two primary approaches:</a:t>
            </a:r>
          </a:p>
          <a:p>
            <a:pPr lvl="1"/>
            <a:r>
              <a:rPr lang="en-US" sz="1800" dirty="0"/>
              <a:t>The data was calculated using a weighting factor to address any inconsistencies in response (e.g., respondent only identified priority 1-5)</a:t>
            </a:r>
          </a:p>
          <a:p>
            <a:pPr lvl="1"/>
            <a:r>
              <a:rPr lang="en-US" sz="1800" dirty="0"/>
              <a:t>The data was mapped by response for trend analysis (clusters of responses)</a:t>
            </a:r>
          </a:p>
          <a:p>
            <a:pPr lvl="2"/>
            <a:r>
              <a:rPr lang="en-US" sz="1400" dirty="0"/>
              <a:t>For example, Wages were more important to respondents than the number 2 priority, 401K.  Wages were selected by members as their number 1 or 2 priority 121% more than 401K which had the most number 2 and 3 selections,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AD412-2573-E882-B04A-E37A8424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62400"/>
            <a:ext cx="7823604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8736-24F4-27BA-7B4C-810C9AC2D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Comment Bargaining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DC03-15A2-4A4A-5829-D1780B4F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Examples of Member comments that would be brought to the table for bargaining include but are not limited to:</a:t>
            </a:r>
          </a:p>
          <a:p>
            <a:pPr lvl="1"/>
            <a:r>
              <a:rPr lang="en-US" dirty="0"/>
              <a:t>There is a lack of training and of opportunities to get training</a:t>
            </a:r>
          </a:p>
          <a:p>
            <a:pPr lvl="1"/>
            <a:r>
              <a:rPr lang="en-US" dirty="0"/>
              <a:t>Increase Special Pay Categories</a:t>
            </a:r>
          </a:p>
          <a:p>
            <a:pPr lvl="1"/>
            <a:r>
              <a:rPr lang="en-US" dirty="0"/>
              <a:t>Improve the flexible schedule</a:t>
            </a:r>
          </a:p>
          <a:p>
            <a:pPr lvl="2"/>
            <a:r>
              <a:rPr lang="en-US" dirty="0"/>
              <a:t>M/F day off option for 4 10’s</a:t>
            </a:r>
          </a:p>
          <a:p>
            <a:pPr lvl="2"/>
            <a:r>
              <a:rPr lang="en-US" dirty="0"/>
              <a:t>Allow flexible start time and provide in the contract</a:t>
            </a:r>
          </a:p>
          <a:p>
            <a:pPr lvl="2"/>
            <a:r>
              <a:rPr lang="en-US" dirty="0"/>
              <a:t>Work Through Lunch (straight 8’s on first shift)</a:t>
            </a:r>
          </a:p>
          <a:p>
            <a:pPr lvl="1"/>
            <a:r>
              <a:rPr lang="en-US" dirty="0"/>
              <a:t>Adress Artificial Intelligence (be part of the process)</a:t>
            </a:r>
          </a:p>
          <a:p>
            <a:pPr lvl="1"/>
            <a:r>
              <a:rPr lang="en-US" dirty="0"/>
              <a:t>Define the term “Business Need”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2A64C-4746-D244-1BCC-F02B1B06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2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80A0F-5798-63BC-F101-E043D01D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1827-5128-8490-CBCE-CD311FB4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Comments Bargaining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4269-74C1-9CC7-8BA2-D990E046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3076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Increase Time Off</a:t>
            </a:r>
          </a:p>
          <a:p>
            <a:pPr lvl="1"/>
            <a:r>
              <a:rPr lang="en-US" dirty="0"/>
              <a:t>GWI </a:t>
            </a:r>
          </a:p>
          <a:p>
            <a:pPr lvl="2"/>
            <a:r>
              <a:rPr lang="en-US" dirty="0"/>
              <a:t>Bigger</a:t>
            </a:r>
          </a:p>
          <a:p>
            <a:pPr lvl="2"/>
            <a:r>
              <a:rPr lang="en-US" dirty="0"/>
              <a:t>Need more to make up for the rise in living costs</a:t>
            </a:r>
          </a:p>
          <a:p>
            <a:pPr lvl="2"/>
            <a:r>
              <a:rPr lang="en-US" dirty="0"/>
              <a:t>Equal Pay Raises</a:t>
            </a:r>
          </a:p>
          <a:p>
            <a:pPr lvl="2"/>
            <a:r>
              <a:rPr lang="en-US" dirty="0"/>
              <a:t>Need to add Cost of Living Adjustment (COLA) protection</a:t>
            </a:r>
          </a:p>
          <a:p>
            <a:pPr lvl="1"/>
            <a:r>
              <a:rPr lang="en-US" dirty="0"/>
              <a:t>Pension </a:t>
            </a:r>
          </a:p>
          <a:p>
            <a:pPr lvl="2"/>
            <a:r>
              <a:rPr lang="en-US" dirty="0"/>
              <a:t>for “Have Nots” / Non-Contributory Retirement Contribution (NCRC)</a:t>
            </a:r>
          </a:p>
          <a:p>
            <a:pPr lvl="2"/>
            <a:r>
              <a:rPr lang="en-US" dirty="0"/>
              <a:t>Higher 401K match</a:t>
            </a:r>
          </a:p>
          <a:p>
            <a:pPr lvl="2"/>
            <a:r>
              <a:rPr lang="en-US" dirty="0"/>
              <a:t>Increase </a:t>
            </a:r>
          </a:p>
          <a:p>
            <a:pPr lvl="1"/>
            <a:r>
              <a:rPr lang="en-US" dirty="0"/>
              <a:t>WFH </a:t>
            </a:r>
          </a:p>
          <a:p>
            <a:pPr lvl="2"/>
            <a:r>
              <a:rPr lang="en-US" dirty="0"/>
              <a:t>set a consistent ratio / prevent inconsistencies</a:t>
            </a:r>
          </a:p>
          <a:p>
            <a:pPr lvl="2"/>
            <a:r>
              <a:rPr lang="en-US" dirty="0"/>
              <a:t>Keep this / put in contract</a:t>
            </a:r>
          </a:p>
          <a:p>
            <a:pPr lvl="1"/>
            <a:r>
              <a:rPr lang="en-US" dirty="0"/>
              <a:t>Need to improve parking </a:t>
            </a:r>
          </a:p>
          <a:p>
            <a:pPr lvl="1"/>
            <a:r>
              <a:rPr lang="en-US" dirty="0"/>
              <a:t>Improve Work Boot $ (MTC has 1 yr. roll-over)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FD566-B962-A4C5-8597-B1243E82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3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A243-3DF0-C9E6-124A-5F5346D1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8257-02CE-779F-920F-E6228499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 that were identified for Union Officer follow-up were collected for resolution</a:t>
            </a:r>
          </a:p>
          <a:p>
            <a:pPr lvl="1"/>
            <a:r>
              <a:rPr lang="en-US" dirty="0"/>
              <a:t>Issues of immediate concern were addressed as the surveys were being reviewed</a:t>
            </a:r>
          </a:p>
          <a:p>
            <a:pPr lvl="1"/>
            <a:r>
              <a:rPr lang="en-US" dirty="0"/>
              <a:t>Other items were or will be referred to </a:t>
            </a:r>
            <a:r>
              <a:rPr lang="en-US" dirty="0" err="1"/>
              <a:t>Councillors</a:t>
            </a:r>
            <a:r>
              <a:rPr lang="en-US" dirty="0"/>
              <a:t>, Committees, etc. for follow-up</a:t>
            </a:r>
          </a:p>
          <a:p>
            <a:pPr lvl="1"/>
            <a:r>
              <a:rPr lang="en-US" dirty="0"/>
              <a:t>Remaining items will be addressed by the Officers once negotiations conclude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9F5E6-A7D3-0426-85D3-1087532B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CAFF-1317-4CF1-8B2E-1501942A45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9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883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Survey Key Take Aways</vt:lpstr>
      <vt:lpstr>Overview of Review Process</vt:lpstr>
      <vt:lpstr>Responding Members</vt:lpstr>
      <vt:lpstr>Member Sentiment</vt:lpstr>
      <vt:lpstr>Top Issues</vt:lpstr>
      <vt:lpstr>Ranking Top Issues</vt:lpstr>
      <vt:lpstr>Comment Bargaining Topics</vt:lpstr>
      <vt:lpstr>Comments Bargaining (cont.)</vt:lpstr>
      <vt:lpstr>Officer Follow-up</vt:lpstr>
      <vt:lpstr>For the Good of the Union</vt:lpstr>
      <vt:lpstr>Examples of Comments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 Mauro</dc:creator>
  <cp:lastModifiedBy>Secretary</cp:lastModifiedBy>
  <cp:revision>95</cp:revision>
  <cp:lastPrinted>2016-10-17T14:56:23Z</cp:lastPrinted>
  <dcterms:created xsi:type="dcterms:W3CDTF">2016-09-28T17:13:55Z</dcterms:created>
  <dcterms:modified xsi:type="dcterms:W3CDTF">2025-03-10T18:35:21Z</dcterms:modified>
</cp:coreProperties>
</file>