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14"/>
  </p:notesMasterIdLst>
  <p:handoutMasterIdLst>
    <p:handoutMasterId r:id="rId15"/>
  </p:handoutMasterIdLst>
  <p:sldIdLst>
    <p:sldId id="261" r:id="rId3"/>
    <p:sldId id="262" r:id="rId4"/>
    <p:sldId id="276" r:id="rId5"/>
    <p:sldId id="265" r:id="rId6"/>
    <p:sldId id="264" r:id="rId7"/>
    <p:sldId id="277" r:id="rId8"/>
    <p:sldId id="267" r:id="rId9"/>
    <p:sldId id="268" r:id="rId10"/>
    <p:sldId id="271" r:id="rId11"/>
    <p:sldId id="279" r:id="rId12"/>
    <p:sldId id="274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46" autoAdjust="0"/>
    <p:restoredTop sz="86441" autoAdjust="0"/>
  </p:normalViewPr>
  <p:slideViewPr>
    <p:cSldViewPr snapToGrid="0">
      <p:cViewPr varScale="1">
        <p:scale>
          <a:sx n="99" d="100"/>
          <a:sy n="99" d="100"/>
        </p:scale>
        <p:origin x="1542" y="78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4B56DF-85C9-4999-B5B7-6BF58C05E4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B370B-ED07-4631-9128-A92BB033E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BF2FE486-AA7B-4D28-9731-DB9E9928551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39DED-2268-47DC-8619-2FB727190C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23346-6ABC-4FD3-AED5-543E675C4E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D5F267A1-F43B-4E46-AC80-E26E854559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601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4E9DEBFC-0C95-4A69-AFE6-55BCF2F2B917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FBAC8BAD-1D98-42E7-8AB3-4D302D6A9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38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6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7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4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4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5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dgdf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9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1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dgdf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DB818-EA52-4FCA-90EF-D20C0AACBA41}"/>
              </a:ext>
            </a:extLst>
          </p:cNvPr>
          <p:cNvSpPr txBox="1">
            <a:spLocks/>
          </p:cNvSpPr>
          <p:nvPr userDrawn="1"/>
        </p:nvSpPr>
        <p:spPr>
          <a:xfrm>
            <a:off x="-151448" y="82184"/>
            <a:ext cx="752379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MDA-UAW Local 571 Apparel</a:t>
            </a:r>
          </a:p>
        </p:txBody>
      </p:sp>
    </p:spTree>
    <p:extLst>
      <p:ext uri="{BB962C8B-B14F-4D97-AF65-F5344CB8AC3E}">
        <p14:creationId xmlns:p14="http://schemas.microsoft.com/office/powerpoint/2010/main" val="84798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8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5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3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3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4B82E-F26B-46FB-B626-8A6BCE2A6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972A1A-777B-4EC2-A727-5CC9CF9501B3}"/>
              </a:ext>
            </a:extLst>
          </p:cNvPr>
          <p:cNvSpPr txBox="1">
            <a:spLocks/>
          </p:cNvSpPr>
          <p:nvPr userDrawn="1"/>
        </p:nvSpPr>
        <p:spPr>
          <a:xfrm>
            <a:off x="-151448" y="82184"/>
            <a:ext cx="752379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MDA-UAW Local 571 Apparel</a:t>
            </a:r>
          </a:p>
        </p:txBody>
      </p:sp>
    </p:spTree>
    <p:extLst>
      <p:ext uri="{BB962C8B-B14F-4D97-AF65-F5344CB8AC3E}">
        <p14:creationId xmlns:p14="http://schemas.microsoft.com/office/powerpoint/2010/main" val="40548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AEC1C4D-BA37-4547-B5FA-EA35DB338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1" y="2095580"/>
            <a:ext cx="2891790" cy="177393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669F09B-075A-4ED4-8CA8-41E649EBDE27}"/>
              </a:ext>
            </a:extLst>
          </p:cNvPr>
          <p:cNvSpPr txBox="1">
            <a:spLocks/>
          </p:cNvSpPr>
          <p:nvPr/>
        </p:nvSpPr>
        <p:spPr>
          <a:xfrm>
            <a:off x="-151448" y="82184"/>
            <a:ext cx="752379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MDA-UAW Local 571 Apparel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BCC486-7126-4CAA-AF1C-A353B20634AB}"/>
              </a:ext>
            </a:extLst>
          </p:cNvPr>
          <p:cNvSpPr txBox="1">
            <a:spLocks/>
          </p:cNvSpPr>
          <p:nvPr/>
        </p:nvSpPr>
        <p:spPr>
          <a:xfrm>
            <a:off x="46314" y="4950427"/>
            <a:ext cx="4646833" cy="10346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04E801-A6AF-4D22-9F9A-7D259A556436}"/>
              </a:ext>
            </a:extLst>
          </p:cNvPr>
          <p:cNvSpPr txBox="1"/>
          <p:nvPr/>
        </p:nvSpPr>
        <p:spPr>
          <a:xfrm>
            <a:off x="5302391" y="3631512"/>
            <a:ext cx="3321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(Note:  The gray lettering &amp; the gray area of the submarine will be white on the apparel)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198C42-B0E0-49C4-955D-4AA071682B8C}"/>
              </a:ext>
            </a:extLst>
          </p:cNvPr>
          <p:cNvSpPr txBox="1"/>
          <p:nvPr/>
        </p:nvSpPr>
        <p:spPr>
          <a:xfrm>
            <a:off x="1188720" y="953670"/>
            <a:ext cx="676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Call the Union Office @ (860) 448-0552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C11CD-3E3C-4EF1-8264-B7590F0705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65" y="2072908"/>
            <a:ext cx="3317925" cy="2712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B4BBB-685B-450B-9DAF-239E9742DDF9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17C91-7A9D-4A0E-AE03-1E10775D2824}"/>
              </a:ext>
            </a:extLst>
          </p:cNvPr>
          <p:cNvSpPr txBox="1"/>
          <p:nvPr/>
        </p:nvSpPr>
        <p:spPr>
          <a:xfrm>
            <a:off x="7372350" y="375385"/>
            <a:ext cx="131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03/06/2024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4E182D8-1BD8-254B-01B5-377BF5F00084}"/>
              </a:ext>
            </a:extLst>
          </p:cNvPr>
          <p:cNvSpPr txBox="1">
            <a:spLocks/>
          </p:cNvSpPr>
          <p:nvPr/>
        </p:nvSpPr>
        <p:spPr>
          <a:xfrm>
            <a:off x="4594582" y="4563250"/>
            <a:ext cx="4406537" cy="18923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A6EA0-916F-3E3A-74AF-09455A152D85}"/>
              </a:ext>
            </a:extLst>
          </p:cNvPr>
          <p:cNvSpPr txBox="1"/>
          <p:nvPr/>
        </p:nvSpPr>
        <p:spPr>
          <a:xfrm>
            <a:off x="4243426" y="4497507"/>
            <a:ext cx="4658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Prices shown throughout the catalog are member prices.</a:t>
            </a:r>
          </a:p>
          <a:p>
            <a:pPr marL="0" indent="0">
              <a:buNone/>
            </a:pPr>
            <a:r>
              <a:rPr lang="en-US" sz="1400" dirty="0"/>
              <a:t>All prices include our logo on the left chest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Additional embroidery is </a:t>
            </a:r>
            <a:r>
              <a:rPr lang="en-US" sz="1400" dirty="0">
                <a:solidFill>
                  <a:srgbClr val="FF0000"/>
                </a:solidFill>
              </a:rPr>
              <a:t>$7.50 </a:t>
            </a:r>
            <a:r>
              <a:rPr lang="en-US" sz="1400" dirty="0"/>
              <a:t>per area:</a:t>
            </a:r>
          </a:p>
          <a:p>
            <a:pPr marL="288925" lvl="1" indent="-257175">
              <a:buFont typeface="Arial" panose="020B0604020202020204" pitchFamily="34" charset="0"/>
              <a:buChar char="•"/>
            </a:pPr>
            <a:r>
              <a:rPr lang="en-US" sz="1400" dirty="0"/>
              <a:t>Name on right chest</a:t>
            </a:r>
          </a:p>
          <a:p>
            <a:pPr marL="288925" lvl="1" indent="-257175">
              <a:buFont typeface="Arial" panose="020B0604020202020204" pitchFamily="34" charset="0"/>
              <a:buChar char="•"/>
            </a:pPr>
            <a:r>
              <a:rPr lang="en-US" sz="1400" dirty="0"/>
              <a:t>SOLIDARITY on back of neck below the collar</a:t>
            </a:r>
          </a:p>
          <a:p>
            <a:pPr marL="288925" lvl="1" indent="-257175">
              <a:buFont typeface="Arial" panose="020B0604020202020204" pitchFamily="34" charset="0"/>
              <a:buChar char="•"/>
            </a:pPr>
            <a:r>
              <a:rPr lang="en-US" sz="1400" dirty="0"/>
              <a:t>UAW Wheel logo on right sleeve</a:t>
            </a:r>
          </a:p>
          <a:p>
            <a:pPr marL="288925" lvl="1" indent="-257175">
              <a:buFont typeface="Arial" panose="020B0604020202020204" pitchFamily="34" charset="0"/>
              <a:buChar char="•"/>
            </a:pPr>
            <a:r>
              <a:rPr lang="en-US" sz="1400" dirty="0"/>
              <a:t>REGION 9A on left sleeve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6A00B9-A5B7-1D3F-1C2D-C44643705CC0}"/>
              </a:ext>
            </a:extLst>
          </p:cNvPr>
          <p:cNvSpPr txBox="1"/>
          <p:nvPr/>
        </p:nvSpPr>
        <p:spPr>
          <a:xfrm>
            <a:off x="4266587" y="2886052"/>
            <a:ext cx="853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choose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your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3255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16500" y="3068764"/>
          <a:ext cx="3886200" cy="634683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XL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2XL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3XL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4XL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body length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body width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00700" y="4184650"/>
          <a:ext cx="2641600" cy="2476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small to XL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$13.25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 Tall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small to XL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 Tall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 Tall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$18.25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small to XL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$13.75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Picture 7" descr="Veterans Tshirt ALL COL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18" y="965200"/>
            <a:ext cx="2519891" cy="572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1600" y="1181100"/>
            <a:ext cx="5016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</a:rPr>
              <a:t>VETERANS COMMITTEE T-SHIRT </a:t>
            </a:r>
          </a:p>
          <a:p>
            <a:pPr algn="ctr"/>
            <a:r>
              <a:rPr lang="en-US" sz="2800" dirty="0">
                <a:latin typeface="Arial" pitchFamily="34" charset="0"/>
              </a:rPr>
              <a:t>“IT IS ROCKET SCIENCE”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100" y="28194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9100" y="13970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9100" y="43434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9100" y="57912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89600" y="2578100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IN 4 COLORS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2300" y="3784600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MDA MEMBER PRICING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FCED05-EDCD-4AC7-9FEF-841576C88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55773"/>
              </p:ext>
            </p:extLst>
          </p:nvPr>
        </p:nvGraphicFramePr>
        <p:xfrm>
          <a:off x="337704" y="1750531"/>
          <a:ext cx="8453007" cy="4473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6">
                  <a:extLst>
                    <a:ext uri="{9D8B030D-6E8A-4147-A177-3AD203B41FA5}">
                      <a16:colId xmlns:a16="http://schemas.microsoft.com/office/drawing/2014/main" val="3634425272"/>
                    </a:ext>
                  </a:extLst>
                </a:gridCol>
                <a:gridCol w="1718544">
                  <a:extLst>
                    <a:ext uri="{9D8B030D-6E8A-4147-A177-3AD203B41FA5}">
                      <a16:colId xmlns:a16="http://schemas.microsoft.com/office/drawing/2014/main" val="1921092110"/>
                    </a:ext>
                  </a:extLst>
                </a:gridCol>
                <a:gridCol w="720951">
                  <a:extLst>
                    <a:ext uri="{9D8B030D-6E8A-4147-A177-3AD203B41FA5}">
                      <a16:colId xmlns:a16="http://schemas.microsoft.com/office/drawing/2014/main" val="3731105413"/>
                    </a:ext>
                  </a:extLst>
                </a:gridCol>
                <a:gridCol w="553288">
                  <a:extLst>
                    <a:ext uri="{9D8B030D-6E8A-4147-A177-3AD203B41FA5}">
                      <a16:colId xmlns:a16="http://schemas.microsoft.com/office/drawing/2014/main" val="3839848334"/>
                    </a:ext>
                  </a:extLst>
                </a:gridCol>
                <a:gridCol w="536522">
                  <a:extLst>
                    <a:ext uri="{9D8B030D-6E8A-4147-A177-3AD203B41FA5}">
                      <a16:colId xmlns:a16="http://schemas.microsoft.com/office/drawing/2014/main" val="362534414"/>
                    </a:ext>
                  </a:extLst>
                </a:gridCol>
                <a:gridCol w="1014361">
                  <a:extLst>
                    <a:ext uri="{9D8B030D-6E8A-4147-A177-3AD203B41FA5}">
                      <a16:colId xmlns:a16="http://schemas.microsoft.com/office/drawing/2014/main" val="3493132769"/>
                    </a:ext>
                  </a:extLst>
                </a:gridCol>
                <a:gridCol w="1550882">
                  <a:extLst>
                    <a:ext uri="{9D8B030D-6E8A-4147-A177-3AD203B41FA5}">
                      <a16:colId xmlns:a16="http://schemas.microsoft.com/office/drawing/2014/main" val="8822172"/>
                    </a:ext>
                  </a:extLst>
                </a:gridCol>
                <a:gridCol w="1117753">
                  <a:extLst>
                    <a:ext uri="{9D8B030D-6E8A-4147-A177-3AD203B41FA5}">
                      <a16:colId xmlns:a16="http://schemas.microsoft.com/office/drawing/2014/main" val="3114527972"/>
                    </a:ext>
                  </a:extLst>
                </a:gridCol>
                <a:gridCol w="905380">
                  <a:extLst>
                    <a:ext uri="{9D8B030D-6E8A-4147-A177-3AD203B41FA5}">
                      <a16:colId xmlns:a16="http://schemas.microsoft.com/office/drawing/2014/main" val="3853700000"/>
                    </a:ext>
                  </a:extLst>
                </a:gridCol>
              </a:tblGrid>
              <a:tr h="189159">
                <a:tc rowSpan="12" gridSpan="3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3"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Select which LOGO you are ordering 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1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6734825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3728141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2219599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1405227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6158601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7948209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1548551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2869043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353794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883989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3342657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5162804"/>
                  </a:ext>
                </a:extLst>
              </a:tr>
              <a:tr h="2648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300" u="sng" strike="noStrike">
                          <a:effectLst/>
                        </a:rPr>
                        <a:t> MDA-UAW Local 571 Apparel 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894512"/>
                  </a:ext>
                </a:extLst>
              </a:tr>
              <a:tr h="19861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All info and prices are attached.  All prices shown are what the member pays.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1294297"/>
                  </a:ext>
                </a:extLst>
              </a:tr>
              <a:tr h="198618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All money is due upon receipt of your items.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209916"/>
                  </a:ext>
                </a:extLst>
              </a:tr>
              <a:tr h="19861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Name on Shirt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SOLIDARITY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UAW Wheel Logo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Region 9A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2079395"/>
                  </a:ext>
                </a:extLst>
              </a:tr>
              <a:tr h="198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PAGE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DESCRIPTION/ITEM NUMBER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COLOR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QTY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(right chest)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on back of neck below collar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on right sleeve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on left sleeve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7671346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241669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1078102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2239826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3494809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574643"/>
                  </a:ext>
                </a:extLst>
              </a:tr>
              <a:tr h="198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028259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9BCBF2D-D4B1-4627-AE39-AD831F4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8" y="1775689"/>
            <a:ext cx="2895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2A537-EB68-4719-803F-BDA88A94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11" y="1775689"/>
            <a:ext cx="33147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47287A1-23D4-4A9E-80CE-E52F953F012F}"/>
              </a:ext>
            </a:extLst>
          </p:cNvPr>
          <p:cNvSpPr/>
          <p:nvPr/>
        </p:nvSpPr>
        <p:spPr>
          <a:xfrm rot="10800000">
            <a:off x="3280063" y="2957949"/>
            <a:ext cx="138546" cy="1264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7A1BED3-0119-4D11-8481-C2DB486133D9}"/>
              </a:ext>
            </a:extLst>
          </p:cNvPr>
          <p:cNvSpPr/>
          <p:nvPr/>
        </p:nvSpPr>
        <p:spPr>
          <a:xfrm>
            <a:off x="5306290" y="2957949"/>
            <a:ext cx="138546" cy="1264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3671A-6458-0C98-B826-29C3A49D9C2D}"/>
              </a:ext>
            </a:extLst>
          </p:cNvPr>
          <p:cNvSpPr txBox="1"/>
          <p:nvPr/>
        </p:nvSpPr>
        <p:spPr>
          <a:xfrm>
            <a:off x="1520983" y="1098663"/>
            <a:ext cx="610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Minimum order is 12 items … will go as low as 6 if necessary</a:t>
            </a:r>
          </a:p>
        </p:txBody>
      </p:sp>
    </p:spTree>
    <p:extLst>
      <p:ext uri="{BB962C8B-B14F-4D97-AF65-F5344CB8AC3E}">
        <p14:creationId xmlns:p14="http://schemas.microsoft.com/office/powerpoint/2010/main" val="67212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DCD0901-F755-F873-F6DC-4F3002FEF3FA}"/>
              </a:ext>
            </a:extLst>
          </p:cNvPr>
          <p:cNvSpPr/>
          <p:nvPr/>
        </p:nvSpPr>
        <p:spPr>
          <a:xfrm>
            <a:off x="5896358" y="2372008"/>
            <a:ext cx="2985272" cy="38887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BED85-1EBE-402E-BB2F-153C2C4D36FB}"/>
              </a:ext>
            </a:extLst>
          </p:cNvPr>
          <p:cNvSpPr txBox="1">
            <a:spLocks/>
          </p:cNvSpPr>
          <p:nvPr/>
        </p:nvSpPr>
        <p:spPr>
          <a:xfrm>
            <a:off x="2945427" y="1020905"/>
            <a:ext cx="2676380" cy="784831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/>
              <a:t>Polo Shirts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15B0E-889C-49CC-B873-3D7A3BD3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370" y="1681656"/>
            <a:ext cx="2228850" cy="457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F49E1C-FDC7-4081-9EC4-AF0C5137D7E2}"/>
              </a:ext>
            </a:extLst>
          </p:cNvPr>
          <p:cNvSpPr txBox="1"/>
          <p:nvPr/>
        </p:nvSpPr>
        <p:spPr>
          <a:xfrm>
            <a:off x="323643" y="6164127"/>
            <a:ext cx="201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Color options for short sleeved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E8E3AC-C0B7-4372-A9A7-A8B6D001BBAB}"/>
              </a:ext>
            </a:extLst>
          </p:cNvPr>
          <p:cNvGrpSpPr/>
          <p:nvPr/>
        </p:nvGrpSpPr>
        <p:grpSpPr>
          <a:xfrm>
            <a:off x="2719621" y="2612957"/>
            <a:ext cx="1429573" cy="1792431"/>
            <a:chOff x="3170565" y="2937534"/>
            <a:chExt cx="1927513" cy="2563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C253F0-5710-403E-9361-18042DECC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10495" t="27694"/>
            <a:stretch>
              <a:fillRect/>
            </a:stretch>
          </p:blipFill>
          <p:spPr bwMode="auto">
            <a:xfrm>
              <a:off x="3170565" y="3300660"/>
              <a:ext cx="1927513" cy="2200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E6A63A-F91F-4ED3-A3BC-C829CB86DF10}"/>
                </a:ext>
              </a:extLst>
            </p:cNvPr>
            <p:cNvSpPr txBox="1"/>
            <p:nvPr/>
          </p:nvSpPr>
          <p:spPr>
            <a:xfrm>
              <a:off x="3653127" y="2937534"/>
              <a:ext cx="9284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Men’s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46AA9D-F9AA-4F56-A9F8-24E7D9EA5FFD}"/>
              </a:ext>
            </a:extLst>
          </p:cNvPr>
          <p:cNvGrpSpPr/>
          <p:nvPr/>
        </p:nvGrpSpPr>
        <p:grpSpPr>
          <a:xfrm>
            <a:off x="2634606" y="4405388"/>
            <a:ext cx="1599602" cy="1945260"/>
            <a:chOff x="6835523" y="3098550"/>
            <a:chExt cx="1785938" cy="2251795"/>
          </a:xfrm>
        </p:grpSpPr>
        <p:pic>
          <p:nvPicPr>
            <p:cNvPr id="4" name="Picture 2" descr="234-AQD Ladies' Polo">
              <a:extLst>
                <a:ext uri="{FF2B5EF4-FFF2-40B4-BE49-F238E27FC236}">
                  <a16:creationId xmlns:a16="http://schemas.microsoft.com/office/drawing/2014/main" id="{BAB7EE57-7664-4CE2-BA88-2C0267662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35523" y="3300088"/>
              <a:ext cx="1785938" cy="2050257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3B435C-8EF4-4A1C-B4AB-0370C19F6D7D}"/>
                </a:ext>
              </a:extLst>
            </p:cNvPr>
            <p:cNvSpPr txBox="1"/>
            <p:nvPr/>
          </p:nvSpPr>
          <p:spPr>
            <a:xfrm>
              <a:off x="7289884" y="3098550"/>
              <a:ext cx="83548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Ladies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857F5FF-990D-4EA1-88B0-9DD0F8DCE504}"/>
              </a:ext>
            </a:extLst>
          </p:cNvPr>
          <p:cNvSpPr txBox="1"/>
          <p:nvPr/>
        </p:nvSpPr>
        <p:spPr>
          <a:xfrm>
            <a:off x="3434407" y="1683809"/>
            <a:ext cx="39262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&amp; Ladies’ Polo Shirts with MDA-UAW Local 571 logo custom embroidered on Left Chest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5.75 oz., 96/4 dry wicking poly/spandex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Superb no-curl collar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Snag resistant, wrinkle resistant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15143-A38B-49AC-829B-01FA524EB0C2}"/>
              </a:ext>
            </a:extLst>
          </p:cNvPr>
          <p:cNvSpPr txBox="1"/>
          <p:nvPr/>
        </p:nvSpPr>
        <p:spPr>
          <a:xfrm>
            <a:off x="4283617" y="3378286"/>
            <a:ext cx="130505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</a:t>
            </a:r>
            <a:r>
              <a:rPr lang="en-US" sz="1100" b="1" dirty="0"/>
              <a:t>1342-AQD</a:t>
            </a:r>
            <a:r>
              <a:rPr lang="en-US" sz="1100" dirty="0"/>
              <a:t> Available:  Small to 4XL</a:t>
            </a:r>
          </a:p>
          <a:p>
            <a:endParaRPr lang="en-US" sz="1100" dirty="0"/>
          </a:p>
          <a:p>
            <a:r>
              <a:rPr lang="en-US" sz="1100" dirty="0"/>
              <a:t>Ladies’ </a:t>
            </a:r>
            <a:r>
              <a:rPr lang="en-US" sz="1100" b="1" dirty="0"/>
              <a:t>234-AQD</a:t>
            </a:r>
            <a:r>
              <a:rPr lang="en-US" sz="1100" dirty="0"/>
              <a:t> Available:  Small to 3XL</a:t>
            </a:r>
          </a:p>
          <a:p>
            <a:endParaRPr lang="en-US" sz="1100" dirty="0"/>
          </a:p>
          <a:p>
            <a:r>
              <a:rPr lang="en-US" sz="1100" dirty="0"/>
              <a:t>Small to XL:  $25.50</a:t>
            </a:r>
          </a:p>
          <a:p>
            <a:r>
              <a:rPr lang="en-US" sz="1100" dirty="0"/>
              <a:t>2XL:  $27</a:t>
            </a:r>
          </a:p>
          <a:p>
            <a:r>
              <a:rPr lang="en-US" sz="1100" dirty="0"/>
              <a:t>3XL:  $28.50</a:t>
            </a:r>
          </a:p>
          <a:p>
            <a:r>
              <a:rPr lang="en-US" sz="1100" dirty="0"/>
              <a:t>4XL:  $30.50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3AA33-2F6C-47AD-8BFC-12E7D258ADD4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A5B0A9-420F-4D6D-8677-AAADA71E48D1}"/>
              </a:ext>
            </a:extLst>
          </p:cNvPr>
          <p:cNvGrpSpPr/>
          <p:nvPr/>
        </p:nvGrpSpPr>
        <p:grpSpPr>
          <a:xfrm>
            <a:off x="5800128" y="2751041"/>
            <a:ext cx="1116797" cy="3327916"/>
            <a:chOff x="6789261" y="3489960"/>
            <a:chExt cx="1489059" cy="44372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451F86-FCB9-44D3-AC5D-44388A27F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857" y="5036820"/>
              <a:ext cx="428625" cy="533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6F010F7-3071-4136-8545-674761923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427" y="4030980"/>
              <a:ext cx="438150" cy="533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8AF03C-685E-4618-8FE7-C1DA3957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427" y="3489960"/>
              <a:ext cx="438150" cy="533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93BBE9-BD29-45A7-BA89-86917040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382" y="4503420"/>
              <a:ext cx="419100" cy="533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4A3C0B-C1C4-4C1B-B717-D4B426F87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695" y="5570220"/>
              <a:ext cx="428625" cy="533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073431-B3E0-4126-900C-8A4BF0948C09}"/>
                </a:ext>
              </a:extLst>
            </p:cNvPr>
            <p:cNvSpPr txBox="1"/>
            <p:nvPr/>
          </p:nvSpPr>
          <p:spPr>
            <a:xfrm>
              <a:off x="6789261" y="3741420"/>
              <a:ext cx="1054219" cy="4185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25" dirty="0"/>
                <a:t>Navy Blue</a:t>
              </a:r>
            </a:p>
            <a:p>
              <a:endParaRPr lang="en-US" sz="825" dirty="0"/>
            </a:p>
            <a:p>
              <a:endParaRPr lang="en-US" sz="825" dirty="0"/>
            </a:p>
            <a:p>
              <a:pPr algn="r"/>
              <a:r>
                <a:rPr lang="en-US" sz="825" dirty="0"/>
                <a:t>French Blue</a:t>
              </a:r>
            </a:p>
            <a:p>
              <a:endParaRPr lang="en-US" sz="825" dirty="0"/>
            </a:p>
            <a:p>
              <a:endParaRPr lang="en-US" sz="825" dirty="0"/>
            </a:p>
            <a:p>
              <a:pPr algn="r"/>
              <a:r>
                <a:rPr lang="en-US" sz="825" dirty="0"/>
                <a:t>Red</a:t>
              </a:r>
            </a:p>
            <a:p>
              <a:endParaRPr lang="en-US" sz="825" dirty="0"/>
            </a:p>
            <a:p>
              <a:endParaRPr lang="en-US" sz="825" dirty="0"/>
            </a:p>
            <a:p>
              <a:pPr algn="r"/>
              <a:r>
                <a:rPr lang="en-US" sz="825" dirty="0"/>
                <a:t>Black</a:t>
              </a:r>
            </a:p>
            <a:p>
              <a:endParaRPr lang="en-US" sz="825" dirty="0"/>
            </a:p>
            <a:p>
              <a:endParaRPr lang="en-US" sz="825" dirty="0"/>
            </a:p>
            <a:p>
              <a:pPr algn="r"/>
              <a:r>
                <a:rPr lang="en-US" sz="825" dirty="0"/>
                <a:t>White</a:t>
              </a:r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r>
                <a:rPr lang="en-US" sz="825" dirty="0"/>
                <a:t>Charcoal</a:t>
              </a:r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0A6BCA2-EB26-4505-B27A-F45517F4F09C}"/>
              </a:ext>
            </a:extLst>
          </p:cNvPr>
          <p:cNvSpPr txBox="1"/>
          <p:nvPr/>
        </p:nvSpPr>
        <p:spPr>
          <a:xfrm>
            <a:off x="7114068" y="4919703"/>
            <a:ext cx="1510822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LS1342-AQD</a:t>
            </a:r>
          </a:p>
          <a:p>
            <a:r>
              <a:rPr lang="en-US" sz="1100" dirty="0"/>
              <a:t>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$27.50</a:t>
            </a:r>
          </a:p>
          <a:p>
            <a:r>
              <a:rPr lang="en-US" sz="1100" dirty="0"/>
              <a:t>2XL:  $29</a:t>
            </a:r>
          </a:p>
          <a:p>
            <a:r>
              <a:rPr lang="en-US" sz="1100" dirty="0"/>
              <a:t>3XL:  $30.50</a:t>
            </a:r>
          </a:p>
          <a:p>
            <a:r>
              <a:rPr lang="en-US" sz="1100" dirty="0"/>
              <a:t>4XL:  $32.50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FD3245-A5C5-4127-8ADB-3EAF8766AD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79" y="2537548"/>
            <a:ext cx="1670490" cy="20881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2D1130-DF47-738D-8D42-63F1CF79749F}"/>
              </a:ext>
            </a:extLst>
          </p:cNvPr>
          <p:cNvSpPr txBox="1"/>
          <p:nvPr/>
        </p:nvSpPr>
        <p:spPr>
          <a:xfrm>
            <a:off x="5860051" y="2347196"/>
            <a:ext cx="19432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Color options for long sleeved</a:t>
            </a:r>
          </a:p>
          <a:p>
            <a:r>
              <a:rPr lang="en-US" sz="800" b="1" dirty="0"/>
              <a:t>(</a:t>
            </a:r>
            <a:r>
              <a:rPr lang="en-US" sz="800" b="1" dirty="0" err="1"/>
              <a:t>slso</a:t>
            </a:r>
            <a:r>
              <a:rPr lang="en-US" sz="800" b="1" dirty="0"/>
              <a:t> available in charcoal)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B2C7E1B-99C0-83A6-A810-27EFEBA947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99" y="4755087"/>
            <a:ext cx="332218" cy="4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413B9-F25E-45A3-2C2B-FB814EFAF625}"/>
              </a:ext>
            </a:extLst>
          </p:cNvPr>
          <p:cNvSpPr txBox="1"/>
          <p:nvPr/>
        </p:nvSpPr>
        <p:spPr>
          <a:xfrm>
            <a:off x="419152" y="1065879"/>
            <a:ext cx="352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&amp; Ladies’ Polo Shirts with MDA-UAW Local 571 logo custom embroidered on Left Chest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4.7 oz, 46/54 Bamboo Charcoal Viscose/Polyester Mesh</a:t>
            </a:r>
            <a:br>
              <a:rPr lang="en-US" sz="1100" dirty="0"/>
            </a:br>
            <a:r>
              <a:rPr lang="en-US" sz="1100" dirty="0"/>
              <a:t>Silky soft bamboo inside against your skin</a:t>
            </a:r>
            <a:br>
              <a:rPr lang="en-US" sz="1100" dirty="0"/>
            </a:br>
            <a:r>
              <a:rPr lang="en-US" sz="1100" dirty="0"/>
              <a:t>Bamboo is naturally dry wicking and antibacterial</a:t>
            </a:r>
            <a:br>
              <a:rPr lang="en-US" sz="1100" dirty="0"/>
            </a:br>
            <a:r>
              <a:rPr lang="en-US" sz="1100" dirty="0"/>
              <a:t>Poly mesh on the outside for superior breathability</a:t>
            </a:r>
            <a:br>
              <a:rPr lang="en-US" sz="1100" dirty="0"/>
            </a:br>
            <a:r>
              <a:rPr lang="en-US" sz="1100" dirty="0"/>
              <a:t>Dark tipping on the collar and cuffs</a:t>
            </a:r>
            <a:br>
              <a:rPr lang="en-US" sz="1100" dirty="0"/>
            </a:br>
            <a:r>
              <a:rPr lang="en-US" sz="1100" dirty="0"/>
              <a:t>VERY comfortable shirt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6E0BD-0B81-6324-4E2E-B61EC653A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9" y="2983793"/>
            <a:ext cx="1855564" cy="2319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C03B4-0CC6-5FC4-7E7E-95C2D8963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15" y="2858668"/>
            <a:ext cx="1962615" cy="24532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ABDECB-0219-2EF2-9CCA-1AE9056BF5D7}"/>
              </a:ext>
            </a:extLst>
          </p:cNvPr>
          <p:cNvSpPr txBox="1"/>
          <p:nvPr/>
        </p:nvSpPr>
        <p:spPr>
          <a:xfrm>
            <a:off x="3824533" y="2624972"/>
            <a:ext cx="1855564" cy="1954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</a:t>
            </a:r>
            <a:r>
              <a:rPr lang="en-US" sz="1100" b="1" dirty="0"/>
              <a:t>1353-BCM</a:t>
            </a:r>
            <a:r>
              <a:rPr lang="en-US" sz="1100" dirty="0"/>
              <a:t> Available:  Small to 4XL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Extra $5 for optional pocket</a:t>
            </a:r>
          </a:p>
          <a:p>
            <a:endParaRPr lang="en-US" sz="1100" dirty="0"/>
          </a:p>
          <a:p>
            <a:r>
              <a:rPr lang="en-US" sz="1100" dirty="0"/>
              <a:t>Ladies’ </a:t>
            </a:r>
            <a:r>
              <a:rPr lang="en-US" sz="1100" b="1" dirty="0"/>
              <a:t>208-BCM</a:t>
            </a:r>
          </a:p>
          <a:p>
            <a:r>
              <a:rPr lang="en-US" sz="1100" dirty="0"/>
              <a:t>Available:  Small to 3XL</a:t>
            </a:r>
          </a:p>
          <a:p>
            <a:endParaRPr lang="en-US" sz="1100" dirty="0"/>
          </a:p>
          <a:p>
            <a:r>
              <a:rPr lang="en-US" sz="1100" dirty="0"/>
              <a:t>Small to XL:  $25.50</a:t>
            </a:r>
          </a:p>
          <a:p>
            <a:r>
              <a:rPr lang="en-US" sz="1100" dirty="0"/>
              <a:t>2XL:  $27</a:t>
            </a:r>
          </a:p>
          <a:p>
            <a:r>
              <a:rPr lang="en-US" sz="1100" dirty="0"/>
              <a:t>3XL:  $28.50</a:t>
            </a:r>
          </a:p>
          <a:p>
            <a:r>
              <a:rPr lang="en-US" sz="1100" dirty="0"/>
              <a:t>4XL:  $30.50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55EED5-CBDB-3F3E-C0DA-E5CDF503CD9D}"/>
              </a:ext>
            </a:extLst>
          </p:cNvPr>
          <p:cNvGrpSpPr/>
          <p:nvPr/>
        </p:nvGrpSpPr>
        <p:grpSpPr>
          <a:xfrm>
            <a:off x="3119253" y="5426983"/>
            <a:ext cx="2887799" cy="866427"/>
            <a:chOff x="2926753" y="5821624"/>
            <a:chExt cx="2887799" cy="8664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0B7201-6016-3F33-45B7-E91AD5DF82C8}"/>
                </a:ext>
              </a:extLst>
            </p:cNvPr>
            <p:cNvSpPr txBox="1"/>
            <p:nvPr/>
          </p:nvSpPr>
          <p:spPr>
            <a:xfrm>
              <a:off x="2926753" y="6341802"/>
              <a:ext cx="28877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/>
                <a:t>Black      Denim    French      Olive        Red        Silver        Stone</a:t>
              </a:r>
            </a:p>
            <a:p>
              <a:r>
                <a:rPr lang="en-US" sz="825" dirty="0"/>
                <a:t>                                 Blue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0CF9745-9A77-9006-3AD5-D2A914F561E0}"/>
                </a:ext>
              </a:extLst>
            </p:cNvPr>
            <p:cNvGrpSpPr/>
            <p:nvPr/>
          </p:nvGrpSpPr>
          <p:grpSpPr>
            <a:xfrm>
              <a:off x="2926753" y="5821624"/>
              <a:ext cx="2779562" cy="536985"/>
              <a:chOff x="2926753" y="5821624"/>
              <a:chExt cx="2779562" cy="53698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3D12A81-967D-F180-1111-9EB9F88BE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8535" y="5846233"/>
                <a:ext cx="390212" cy="48776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62CBB76-B315-671B-D7D1-59A35C9F4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747" y="5830627"/>
                <a:ext cx="402697" cy="50337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74C1405-A7C7-6A3C-BCF0-686DACD3EB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624" y="5846233"/>
                <a:ext cx="383414" cy="47926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6A38225-DBA1-3D51-13CE-45581ACE0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019" y="5838429"/>
                <a:ext cx="402697" cy="50337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4CD7BD5-FD52-EF14-2F44-C558C089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7869" y="5821624"/>
                <a:ext cx="428446" cy="53698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E406D59-CE2C-30CE-EA2B-F5BC18216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9450" y="5838431"/>
                <a:ext cx="402697" cy="50337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219F581-8697-99D4-0D32-DD9BDFEFC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6753" y="5838431"/>
                <a:ext cx="402697" cy="503371"/>
              </a:xfrm>
              <a:prstGeom prst="rect">
                <a:avLst/>
              </a:prstGeom>
            </p:spPr>
          </p:pic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CE8E883-A53F-A0B7-C413-6782EEEF7156}"/>
              </a:ext>
            </a:extLst>
          </p:cNvPr>
          <p:cNvSpPr txBox="1"/>
          <p:nvPr/>
        </p:nvSpPr>
        <p:spPr>
          <a:xfrm>
            <a:off x="1232032" y="5222290"/>
            <a:ext cx="1424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only is also available in Rust color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1CA16D-0A00-EC51-EB93-FFF975A4C093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27D37C-497B-CA02-233D-191964B31E0D}"/>
              </a:ext>
            </a:extLst>
          </p:cNvPr>
          <p:cNvSpPr txBox="1"/>
          <p:nvPr/>
        </p:nvSpPr>
        <p:spPr>
          <a:xfrm>
            <a:off x="7221307" y="2667093"/>
            <a:ext cx="928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Ladies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743501-54D8-735F-61D0-7F583F18CE9F}"/>
              </a:ext>
            </a:extLst>
          </p:cNvPr>
          <p:cNvSpPr txBox="1"/>
          <p:nvPr/>
        </p:nvSpPr>
        <p:spPr>
          <a:xfrm>
            <a:off x="1434924" y="2784300"/>
            <a:ext cx="928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Mens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5583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ED0D218-5725-4D4A-97DF-7A33C4B0B3E5}"/>
              </a:ext>
            </a:extLst>
          </p:cNvPr>
          <p:cNvSpPr txBox="1"/>
          <p:nvPr/>
        </p:nvSpPr>
        <p:spPr>
          <a:xfrm>
            <a:off x="659632" y="1032895"/>
            <a:ext cx="2588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&amp; Ladies’ Cotton Pique Polo Shirt with MDA-UAW Local 571 logo custom embroidered on Left Chest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6.5 oz. 100% prewashed cotton pique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FA10F28-B241-4ACF-9279-041787CFAE30}"/>
              </a:ext>
            </a:extLst>
          </p:cNvPr>
          <p:cNvSpPr txBox="1">
            <a:spLocks/>
          </p:cNvSpPr>
          <p:nvPr/>
        </p:nvSpPr>
        <p:spPr>
          <a:xfrm>
            <a:off x="3175871" y="1769100"/>
            <a:ext cx="2588896" cy="1035844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/>
              <a:t>Polo Shirts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CDB789-81F4-47BB-A015-2BC9AF021439}"/>
              </a:ext>
            </a:extLst>
          </p:cNvPr>
          <p:cNvGrpSpPr/>
          <p:nvPr/>
        </p:nvGrpSpPr>
        <p:grpSpPr>
          <a:xfrm>
            <a:off x="168142" y="1876293"/>
            <a:ext cx="1785938" cy="2495811"/>
            <a:chOff x="618206" y="3177807"/>
            <a:chExt cx="1785938" cy="24958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7E1F5A-1847-4325-A437-963BF8F51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06" y="3437624"/>
              <a:ext cx="1785938" cy="223599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F37E65-394B-45B8-B67E-FA3D464DDF24}"/>
                </a:ext>
              </a:extLst>
            </p:cNvPr>
            <p:cNvSpPr txBox="1"/>
            <p:nvPr/>
          </p:nvSpPr>
          <p:spPr>
            <a:xfrm>
              <a:off x="1026159" y="3177807"/>
              <a:ext cx="9284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err="1"/>
                <a:t>Mens</a:t>
              </a:r>
              <a:endParaRPr lang="en-US" sz="13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994603B-1C24-4200-BC70-33DC40B42BE9}"/>
              </a:ext>
            </a:extLst>
          </p:cNvPr>
          <p:cNvGrpSpPr/>
          <p:nvPr/>
        </p:nvGrpSpPr>
        <p:grpSpPr>
          <a:xfrm>
            <a:off x="1978971" y="1917013"/>
            <a:ext cx="1785938" cy="2443891"/>
            <a:chOff x="7071801" y="3149233"/>
            <a:chExt cx="2381250" cy="32585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40F3CD-CB60-4E36-A4FE-0DEFAD00A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801" y="3435955"/>
              <a:ext cx="2381250" cy="29718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C77E86-2EF0-4933-A06E-312E7707106F}"/>
                </a:ext>
              </a:extLst>
            </p:cNvPr>
            <p:cNvSpPr txBox="1"/>
            <p:nvPr/>
          </p:nvSpPr>
          <p:spPr>
            <a:xfrm>
              <a:off x="7643448" y="3149233"/>
              <a:ext cx="123795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Ladies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45707C-EBA4-496C-9601-7A7DAFDC9440}"/>
              </a:ext>
            </a:extLst>
          </p:cNvPr>
          <p:cNvGrpSpPr/>
          <p:nvPr/>
        </p:nvGrpSpPr>
        <p:grpSpPr>
          <a:xfrm>
            <a:off x="3248528" y="4885995"/>
            <a:ext cx="2846616" cy="635024"/>
            <a:chOff x="3237584" y="5736707"/>
            <a:chExt cx="3776531" cy="84669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819857-061E-4B6F-8C02-E1C526C8A1B9}"/>
                </a:ext>
              </a:extLst>
            </p:cNvPr>
            <p:cNvSpPr txBox="1"/>
            <p:nvPr/>
          </p:nvSpPr>
          <p:spPr>
            <a:xfrm>
              <a:off x="3237584" y="6291018"/>
              <a:ext cx="377653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/>
                <a:t>Navy Blue   Red         White   Charcoal     Black      Heather Gray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FE8FAF-7192-4479-94CF-016359692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195" y="5736707"/>
              <a:ext cx="411480" cy="51435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EDA17E-0831-4BFF-BF3B-79B6A3E13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700" y="5748136"/>
              <a:ext cx="411480" cy="51435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8371D5D-305B-455C-BAFA-FE637001E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868" y="5740778"/>
              <a:ext cx="411480" cy="51297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8CCCCAA-995B-4612-BD4E-0555F8FA5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967" y="5751795"/>
              <a:ext cx="411480" cy="49926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05E61FA-3603-4E4B-AE97-2F93E0B7A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981" y="5764915"/>
              <a:ext cx="411480" cy="50612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9BD71D8-A212-4219-B88D-A7F22B9A7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026" y="5748137"/>
              <a:ext cx="411480" cy="51435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A27103F-A568-4BB6-8F12-A33075FAC195}"/>
              </a:ext>
            </a:extLst>
          </p:cNvPr>
          <p:cNvSpPr txBox="1"/>
          <p:nvPr/>
        </p:nvSpPr>
        <p:spPr>
          <a:xfrm>
            <a:off x="1167438" y="4459190"/>
            <a:ext cx="1494934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</a:t>
            </a:r>
            <a:r>
              <a:rPr lang="en-US" sz="1100" b="1" dirty="0"/>
              <a:t>2300-PK</a:t>
            </a:r>
            <a:r>
              <a:rPr lang="en-US" sz="1100" dirty="0"/>
              <a:t> Available:  Small to 4XL</a:t>
            </a:r>
          </a:p>
          <a:p>
            <a:endParaRPr lang="en-US" sz="1100" dirty="0"/>
          </a:p>
          <a:p>
            <a:r>
              <a:rPr lang="en-US" sz="1100" dirty="0"/>
              <a:t>Ladies’ </a:t>
            </a:r>
            <a:r>
              <a:rPr lang="en-US" sz="1100" b="1" dirty="0"/>
              <a:t>206-PK</a:t>
            </a:r>
            <a:r>
              <a:rPr lang="en-US" sz="1100" dirty="0"/>
              <a:t> Available:  Small to 3XL</a:t>
            </a:r>
          </a:p>
          <a:p>
            <a:endParaRPr lang="en-US" sz="1100" dirty="0"/>
          </a:p>
          <a:p>
            <a:r>
              <a:rPr lang="en-US" sz="1100" dirty="0"/>
              <a:t>Small to XL:  $23.50</a:t>
            </a:r>
          </a:p>
          <a:p>
            <a:r>
              <a:rPr lang="en-US" sz="1100" dirty="0"/>
              <a:t>2XL:  $25</a:t>
            </a:r>
          </a:p>
          <a:p>
            <a:r>
              <a:rPr lang="en-US" sz="1100" dirty="0"/>
              <a:t>3XL:  $26.50</a:t>
            </a:r>
          </a:p>
          <a:p>
            <a:r>
              <a:rPr lang="en-US" sz="1100" dirty="0"/>
              <a:t>4XL:  $28.50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D124D2-FE99-42D8-89BE-D10BA8C68AFB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575A3-5DAD-06E7-38D8-5A01A0C7F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18" y="1032895"/>
            <a:ext cx="2381250" cy="2981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4A766A-F5F4-8635-D280-23BFDA0089C6}"/>
              </a:ext>
            </a:extLst>
          </p:cNvPr>
          <p:cNvSpPr txBox="1"/>
          <p:nvPr/>
        </p:nvSpPr>
        <p:spPr>
          <a:xfrm>
            <a:off x="6575082" y="4628467"/>
            <a:ext cx="149493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LONG SLEEVE </a:t>
            </a:r>
            <a:r>
              <a:rPr lang="en-US" sz="1100" b="1" dirty="0"/>
              <a:t>2400-PK</a:t>
            </a:r>
            <a:r>
              <a:rPr lang="en-US" sz="1100" dirty="0"/>
              <a:t> 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$25.50</a:t>
            </a:r>
          </a:p>
          <a:p>
            <a:r>
              <a:rPr lang="en-US" sz="1100" dirty="0"/>
              <a:t>2XL:  $27</a:t>
            </a:r>
          </a:p>
          <a:p>
            <a:r>
              <a:rPr lang="en-US" sz="1100" dirty="0"/>
              <a:t>3XL:  $28.50</a:t>
            </a:r>
          </a:p>
          <a:p>
            <a:r>
              <a:rPr lang="en-US" sz="1100" dirty="0"/>
              <a:t>4XL:  $30.50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C1B16-D2DA-1A47-EF87-F206E4BDB773}"/>
              </a:ext>
            </a:extLst>
          </p:cNvPr>
          <p:cNvSpPr txBox="1"/>
          <p:nvPr/>
        </p:nvSpPr>
        <p:spPr>
          <a:xfrm>
            <a:off x="6163156" y="4008310"/>
            <a:ext cx="22677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Long sleeve is only available in black, heather gray, navy blue and white</a:t>
            </a:r>
          </a:p>
        </p:txBody>
      </p:sp>
    </p:spTree>
    <p:extLst>
      <p:ext uri="{BB962C8B-B14F-4D97-AF65-F5344CB8AC3E}">
        <p14:creationId xmlns:p14="http://schemas.microsoft.com/office/powerpoint/2010/main" val="383914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04B7FD-16A8-4795-AC66-8886918472E1}"/>
              </a:ext>
            </a:extLst>
          </p:cNvPr>
          <p:cNvGrpSpPr/>
          <p:nvPr/>
        </p:nvGrpSpPr>
        <p:grpSpPr>
          <a:xfrm>
            <a:off x="633298" y="2465766"/>
            <a:ext cx="1973656" cy="2491039"/>
            <a:chOff x="741922" y="3148811"/>
            <a:chExt cx="1973656" cy="24910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E09039-5793-432C-97A8-60FC3567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81" y="3411000"/>
              <a:ext cx="1785938" cy="22288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FCF044-EC67-4F1A-8C16-B9C631C8B843}"/>
                </a:ext>
              </a:extLst>
            </p:cNvPr>
            <p:cNvSpPr txBox="1"/>
            <p:nvPr/>
          </p:nvSpPr>
          <p:spPr>
            <a:xfrm>
              <a:off x="741922" y="3148811"/>
              <a:ext cx="197365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Men’s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C03DBC-455E-494C-B8F3-6C89A954FD2A}"/>
              </a:ext>
            </a:extLst>
          </p:cNvPr>
          <p:cNvGrpSpPr/>
          <p:nvPr/>
        </p:nvGrpSpPr>
        <p:grpSpPr>
          <a:xfrm>
            <a:off x="6434827" y="1505909"/>
            <a:ext cx="1982016" cy="1958730"/>
            <a:chOff x="6626725" y="3146864"/>
            <a:chExt cx="1982016" cy="19587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AE3644-C9D7-40CD-A283-DC1100BEF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764" y="3291081"/>
              <a:ext cx="1785938" cy="18145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6442CE-908D-465F-ADE7-534EAF3EC8AD}"/>
                </a:ext>
              </a:extLst>
            </p:cNvPr>
            <p:cNvSpPr txBox="1"/>
            <p:nvPr/>
          </p:nvSpPr>
          <p:spPr>
            <a:xfrm>
              <a:off x="6626725" y="3146864"/>
              <a:ext cx="198201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Ladies’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7C0FF8-D5FE-448F-8F7F-663B5B6A1D40}"/>
              </a:ext>
            </a:extLst>
          </p:cNvPr>
          <p:cNvGrpSpPr/>
          <p:nvPr/>
        </p:nvGrpSpPr>
        <p:grpSpPr>
          <a:xfrm>
            <a:off x="3474561" y="4005880"/>
            <a:ext cx="2613400" cy="1875236"/>
            <a:chOff x="3568100" y="3839625"/>
            <a:chExt cx="2613400" cy="18752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4078FD-E50B-4CC1-8421-8CDD9748D585}"/>
                </a:ext>
              </a:extLst>
            </p:cNvPr>
            <p:cNvSpPr txBox="1"/>
            <p:nvPr/>
          </p:nvSpPr>
          <p:spPr>
            <a:xfrm>
              <a:off x="3591939" y="4472983"/>
              <a:ext cx="2589561" cy="1241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30" dirty="0"/>
                <a:t>   Black                  Light Blue Stripe           French Blue</a:t>
              </a:r>
            </a:p>
            <a:p>
              <a:endParaRPr lang="en-US" sz="830" dirty="0"/>
            </a:p>
            <a:p>
              <a:endParaRPr lang="en-US" sz="830" dirty="0"/>
            </a:p>
            <a:p>
              <a:endParaRPr lang="en-US" sz="830" dirty="0"/>
            </a:p>
            <a:p>
              <a:endParaRPr lang="en-US" sz="830" dirty="0"/>
            </a:p>
            <a:p>
              <a:endParaRPr lang="en-US" sz="830" dirty="0"/>
            </a:p>
            <a:p>
              <a:endParaRPr lang="en-US" sz="830" dirty="0"/>
            </a:p>
            <a:p>
              <a:endParaRPr lang="en-US" sz="830" dirty="0"/>
            </a:p>
            <a:p>
              <a:r>
                <a:rPr lang="en-US" sz="830" dirty="0"/>
                <a:t>  Grey                     Light Blue                   White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F3A5A7-CD81-4B65-8195-737F2EE4C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100" y="3855438"/>
              <a:ext cx="548640" cy="685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5D72BF-6A89-4AD1-81CA-26108360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569" y="3855438"/>
              <a:ext cx="548640" cy="685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E1B9A7-FF60-484C-93F3-48848436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445" y="3839625"/>
              <a:ext cx="548640" cy="685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E49555-88E3-4598-AFD5-41166C6F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100" y="4866042"/>
              <a:ext cx="548640" cy="6858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060EF9-C479-4BDD-A601-8B84D4414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929" y="4834391"/>
              <a:ext cx="548640" cy="685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1217B9-4C80-44A1-A224-642DF847C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235" y="4834391"/>
              <a:ext cx="548640" cy="6858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6568AAB-780C-4102-9955-F4A14F2E9A6A}"/>
              </a:ext>
            </a:extLst>
          </p:cNvPr>
          <p:cNvSpPr txBox="1"/>
          <p:nvPr/>
        </p:nvSpPr>
        <p:spPr>
          <a:xfrm>
            <a:off x="409181" y="1271705"/>
            <a:ext cx="3213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&amp; Ladies’ Oxford Dress Shirts with MDA-UAW Local 571 logo custom embroidered on Right Chest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4.5 ox. 60/40 Cotton/Poly makes for easier care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Button down collard for men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Spread collar for ladies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Single button cuffs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20A50-4B6C-404C-A527-8A8B465F4F14}"/>
              </a:ext>
            </a:extLst>
          </p:cNvPr>
          <p:cNvSpPr txBox="1"/>
          <p:nvPr/>
        </p:nvSpPr>
        <p:spPr>
          <a:xfrm>
            <a:off x="862848" y="5047809"/>
            <a:ext cx="1514555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</a:t>
            </a:r>
            <a:r>
              <a:rPr lang="en-US" sz="1100" b="1" dirty="0"/>
              <a:t>1621-OXF</a:t>
            </a:r>
            <a:r>
              <a:rPr lang="en-US" sz="1100" dirty="0"/>
              <a:t> 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$43</a:t>
            </a:r>
          </a:p>
          <a:p>
            <a:r>
              <a:rPr lang="en-US" sz="1100" dirty="0"/>
              <a:t>2XL:  $44.50</a:t>
            </a:r>
          </a:p>
          <a:p>
            <a:r>
              <a:rPr lang="en-US" sz="1100" dirty="0"/>
              <a:t>3XL:  $46</a:t>
            </a:r>
          </a:p>
          <a:p>
            <a:r>
              <a:rPr lang="en-US" sz="1100" dirty="0"/>
              <a:t>4XL:  $48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DDFB5D-374B-4813-9B17-3E94DAC6B091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1E842-B960-89AD-022E-35E76906FE5B}"/>
              </a:ext>
            </a:extLst>
          </p:cNvPr>
          <p:cNvSpPr txBox="1"/>
          <p:nvPr/>
        </p:nvSpPr>
        <p:spPr>
          <a:xfrm>
            <a:off x="6668557" y="3590988"/>
            <a:ext cx="151455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Ladies’ </a:t>
            </a:r>
            <a:r>
              <a:rPr lang="en-US" sz="1100" b="1" dirty="0"/>
              <a:t>391-OXF</a:t>
            </a:r>
            <a:r>
              <a:rPr lang="en-US" sz="1100" dirty="0"/>
              <a:t> Available:  Small to 3XL</a:t>
            </a:r>
          </a:p>
          <a:p>
            <a:endParaRPr lang="en-US" sz="1100" dirty="0"/>
          </a:p>
          <a:p>
            <a:r>
              <a:rPr lang="en-US" sz="1100" dirty="0"/>
              <a:t>Small to XL:  $40</a:t>
            </a:r>
          </a:p>
          <a:p>
            <a:r>
              <a:rPr lang="en-US" sz="1100" dirty="0"/>
              <a:t>2XL:  $41.50</a:t>
            </a:r>
          </a:p>
          <a:p>
            <a:r>
              <a:rPr lang="en-US" sz="1100" dirty="0"/>
              <a:t>3XL:  $43</a:t>
            </a:r>
          </a:p>
        </p:txBody>
      </p:sp>
    </p:spTree>
    <p:extLst>
      <p:ext uri="{BB962C8B-B14F-4D97-AF65-F5344CB8AC3E}">
        <p14:creationId xmlns:p14="http://schemas.microsoft.com/office/powerpoint/2010/main" val="58252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85ED4-C1AD-E6B7-0460-866BE7BA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46" y="480669"/>
            <a:ext cx="1327920" cy="137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8D1E6B-C035-F188-04D5-0312FDF96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46650"/>
              </p:ext>
            </p:extLst>
          </p:nvPr>
        </p:nvGraphicFramePr>
        <p:xfrm>
          <a:off x="1240970" y="1956315"/>
          <a:ext cx="6662060" cy="4293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9099">
                  <a:extLst>
                    <a:ext uri="{9D8B030D-6E8A-4147-A177-3AD203B41FA5}">
                      <a16:colId xmlns:a16="http://schemas.microsoft.com/office/drawing/2014/main" val="2262606181"/>
                    </a:ext>
                  </a:extLst>
                </a:gridCol>
                <a:gridCol w="446544">
                  <a:extLst>
                    <a:ext uri="{9D8B030D-6E8A-4147-A177-3AD203B41FA5}">
                      <a16:colId xmlns:a16="http://schemas.microsoft.com/office/drawing/2014/main" val="752664130"/>
                    </a:ext>
                  </a:extLst>
                </a:gridCol>
                <a:gridCol w="464202">
                  <a:extLst>
                    <a:ext uri="{9D8B030D-6E8A-4147-A177-3AD203B41FA5}">
                      <a16:colId xmlns:a16="http://schemas.microsoft.com/office/drawing/2014/main" val="393609100"/>
                    </a:ext>
                  </a:extLst>
                </a:gridCol>
                <a:gridCol w="413747">
                  <a:extLst>
                    <a:ext uri="{9D8B030D-6E8A-4147-A177-3AD203B41FA5}">
                      <a16:colId xmlns:a16="http://schemas.microsoft.com/office/drawing/2014/main" val="1292033426"/>
                    </a:ext>
                  </a:extLst>
                </a:gridCol>
                <a:gridCol w="446544">
                  <a:extLst>
                    <a:ext uri="{9D8B030D-6E8A-4147-A177-3AD203B41FA5}">
                      <a16:colId xmlns:a16="http://schemas.microsoft.com/office/drawing/2014/main" val="898273977"/>
                    </a:ext>
                  </a:extLst>
                </a:gridCol>
                <a:gridCol w="514659">
                  <a:extLst>
                    <a:ext uri="{9D8B030D-6E8A-4147-A177-3AD203B41FA5}">
                      <a16:colId xmlns:a16="http://schemas.microsoft.com/office/drawing/2014/main" val="2992187000"/>
                    </a:ext>
                  </a:extLst>
                </a:gridCol>
                <a:gridCol w="464202">
                  <a:extLst>
                    <a:ext uri="{9D8B030D-6E8A-4147-A177-3AD203B41FA5}">
                      <a16:colId xmlns:a16="http://schemas.microsoft.com/office/drawing/2014/main" val="986511739"/>
                    </a:ext>
                  </a:extLst>
                </a:gridCol>
                <a:gridCol w="494477">
                  <a:extLst>
                    <a:ext uri="{9D8B030D-6E8A-4147-A177-3AD203B41FA5}">
                      <a16:colId xmlns:a16="http://schemas.microsoft.com/office/drawing/2014/main" val="1965777397"/>
                    </a:ext>
                  </a:extLst>
                </a:gridCol>
                <a:gridCol w="537366">
                  <a:extLst>
                    <a:ext uri="{9D8B030D-6E8A-4147-A177-3AD203B41FA5}">
                      <a16:colId xmlns:a16="http://schemas.microsoft.com/office/drawing/2014/main" val="2131742646"/>
                    </a:ext>
                  </a:extLst>
                </a:gridCol>
                <a:gridCol w="585299">
                  <a:extLst>
                    <a:ext uri="{9D8B030D-6E8A-4147-A177-3AD203B41FA5}">
                      <a16:colId xmlns:a16="http://schemas.microsoft.com/office/drawing/2014/main" val="1552218499"/>
                    </a:ext>
                  </a:extLst>
                </a:gridCol>
                <a:gridCol w="185921">
                  <a:extLst>
                    <a:ext uri="{9D8B030D-6E8A-4147-A177-3AD203B41FA5}">
                      <a16:colId xmlns:a16="http://schemas.microsoft.com/office/drawing/2014/main" val="2119682241"/>
                    </a:ext>
                  </a:extLst>
                </a:gridCol>
              </a:tblGrid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Flat Measurements In Inches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M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XL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2XL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3XL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4XL</a:t>
                      </a:r>
                      <a:endParaRPr lang="en-US" sz="6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5XL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6XL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2375160672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BODY LENGTH (C.B. )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31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4091990766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ACROSS SHOULDER ( seam to seam )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22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2734261355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CHEST 1" BELOW ARMHOLE 1/2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26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29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597732750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BOTTOM OPENING ( RELAXED )1/2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26.0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29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10420439"/>
                  </a:ext>
                </a:extLst>
              </a:tr>
              <a:tr h="20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BOTTOM OPENING ( STRETCHED )1/2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857904461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ARMHOLE ( CURVE ) 1/2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11.5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13.5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68056655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SLEEVE LENGTH ( C.B. )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33.0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34.0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35.0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36.0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37.0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38.0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38.5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39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1918280204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SLEEVE PLACKET LENGTH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6.5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281325568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CUFF OPENING    1/2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6.00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1552742066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CUFF HEIGHT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958758323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NECK OPENING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1107679038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FRONT COLLAR POINT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2.875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2.875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2.875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432048852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COLLAR HIGH (C.B.)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1621618006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INSIDE COLLAR HEIGHT (C.B.)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2603085499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COLLAR SPREAD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794679263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PLACKET WIDTH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138751556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POCKET WIDTH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2464607434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POCKET HIGHT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820128575"/>
                  </a:ext>
                </a:extLst>
              </a:tr>
              <a:tr h="2088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POCKET PLACEMENT: from shoulder seam HP to the top of pocket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7.75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8.25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8.5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8.75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9.25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9.5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9.75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extLst>
                  <a:ext uri="{0D108BD9-81ED-4DB2-BD59-A6C34878D82A}">
                    <a16:rowId xmlns:a16="http://schemas.microsoft.com/office/drawing/2014/main" val="1938277338"/>
                  </a:ext>
                </a:extLst>
              </a:tr>
              <a:tr h="2088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POCKET PLACEMENT:from edge of placket to the edge of pocket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2.75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3.75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4.25</a:t>
                      </a:r>
                      <a:endParaRPr lang="en-US" sz="700" b="0" i="0" u="none" strike="noStrike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4.75</a:t>
                      </a:r>
                      <a:endParaRPr lang="en-US" sz="700" b="0" i="0" u="none" strike="noStrike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extLst>
                  <a:ext uri="{0D108BD9-81ED-4DB2-BD59-A6C34878D82A}">
                    <a16:rowId xmlns:a16="http://schemas.microsoft.com/office/drawing/2014/main" val="2778968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6220F1-773A-9D87-7BEA-2E0B233E1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2993"/>
              </p:ext>
            </p:extLst>
          </p:nvPr>
        </p:nvGraphicFramePr>
        <p:xfrm>
          <a:off x="309333" y="917630"/>
          <a:ext cx="4132036" cy="940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36">
                  <a:extLst>
                    <a:ext uri="{9D8B030D-6E8A-4147-A177-3AD203B41FA5}">
                      <a16:colId xmlns:a16="http://schemas.microsoft.com/office/drawing/2014/main" val="3933012614"/>
                    </a:ext>
                  </a:extLst>
                </a:gridCol>
              </a:tblGrid>
              <a:tr h="281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Sizing chart for </a:t>
                      </a:r>
                      <a:r>
                        <a:rPr lang="en-US" sz="1200" dirty="0"/>
                        <a:t>Men’s &amp; Ladies’ Oxford Dress Shirts 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727467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SHRINKAGE : Less than 3%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0343454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FABRIC : 60% COTTON , 40% POLYESTER Oxford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96721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5B6797-EDED-17F5-9746-DE250335C849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252389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8F261A0-63F0-43B6-976C-D6FF804EC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84" y="3889674"/>
            <a:ext cx="2606582" cy="2606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1DA072-96A2-489B-B4EF-B88413CBF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5" y="1193006"/>
            <a:ext cx="1785938" cy="2235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B0389-A98F-4ED6-A1A5-247E074B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61" y="1116937"/>
            <a:ext cx="1785938" cy="2235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A5484-534B-4A85-903D-2F037EB6285C}"/>
              </a:ext>
            </a:extLst>
          </p:cNvPr>
          <p:cNvSpPr txBox="1"/>
          <p:nvPr/>
        </p:nvSpPr>
        <p:spPr>
          <a:xfrm>
            <a:off x="2385697" y="2190123"/>
            <a:ext cx="24299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Men's Full Zip Fleece Hoodie</a:t>
            </a:r>
          </a:p>
          <a:p>
            <a:r>
              <a:rPr lang="en-US" sz="1100" dirty="0"/>
              <a:t>Cotton Polyester Fleece (CVC)</a:t>
            </a:r>
            <a:br>
              <a:rPr lang="en-US" sz="1100" dirty="0"/>
            </a:br>
            <a:r>
              <a:rPr lang="en-US" sz="1100" dirty="0"/>
              <a:t>10 oz, 80/20 Cotton/Polyester</a:t>
            </a:r>
          </a:p>
          <a:p>
            <a:r>
              <a:rPr lang="en-US" sz="1100" dirty="0"/>
              <a:t>3 pc hood for a more rounded look</a:t>
            </a:r>
            <a:br>
              <a:rPr lang="en-US" sz="1100" dirty="0"/>
            </a:br>
            <a:r>
              <a:rPr lang="en-US" sz="1100" dirty="0"/>
              <a:t>Beautiful taping and finish work</a:t>
            </a:r>
            <a:br>
              <a:rPr lang="en-US" sz="1100" dirty="0"/>
            </a:br>
            <a:r>
              <a:rPr lang="en-US" sz="1100" dirty="0"/>
              <a:t>No drawcords to get in your way</a:t>
            </a:r>
            <a:br>
              <a:rPr lang="en-US" sz="1100" dirty="0"/>
            </a:br>
            <a:r>
              <a:rPr lang="en-US" sz="1100" dirty="0"/>
              <a:t>Spandex ribbed cuffs and hemline.</a:t>
            </a:r>
          </a:p>
          <a:p>
            <a:r>
              <a:rPr lang="en-US" sz="1100" b="1" dirty="0"/>
              <a:t>Available in:  Black, Charcoal, Heather Gray, Navy Blue, Red</a:t>
            </a:r>
          </a:p>
          <a:p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5FDA8-2C86-487E-BE13-7A9AEEC7898C}"/>
              </a:ext>
            </a:extLst>
          </p:cNvPr>
          <p:cNvSpPr txBox="1"/>
          <p:nvPr/>
        </p:nvSpPr>
        <p:spPr>
          <a:xfrm>
            <a:off x="6372366" y="3266781"/>
            <a:ext cx="217169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Men's Pullover Fleece Hoodie</a:t>
            </a:r>
          </a:p>
          <a:p>
            <a:r>
              <a:rPr lang="en-US" sz="1100" dirty="0"/>
              <a:t>Cotton Polyester Fleece (CVC)</a:t>
            </a:r>
          </a:p>
          <a:p>
            <a:r>
              <a:rPr lang="en-US" sz="1100" dirty="0"/>
              <a:t>10 oz, 80/20 Cotton/Polyester</a:t>
            </a:r>
          </a:p>
          <a:p>
            <a:r>
              <a:rPr lang="en-US" sz="1100" dirty="0"/>
              <a:t>3 pc hood for a more rounded look</a:t>
            </a:r>
            <a:br>
              <a:rPr lang="en-US" sz="1100" dirty="0"/>
            </a:br>
            <a:r>
              <a:rPr lang="en-US" sz="1100" dirty="0"/>
              <a:t>Beautiful taping and finish work</a:t>
            </a:r>
            <a:br>
              <a:rPr lang="en-US" sz="1100" dirty="0"/>
            </a:br>
            <a:r>
              <a:rPr lang="en-US" sz="1100" dirty="0"/>
              <a:t>No drawcords to get in your way.</a:t>
            </a:r>
          </a:p>
          <a:p>
            <a:r>
              <a:rPr lang="en-US" sz="1100" b="1" dirty="0"/>
              <a:t>Available in:  Black, Charcoal, Navy Blue, Ocean, Olive, Heather Grey, Oatmeal, Red, Rust, Cocoa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A6C097-70E2-49EC-9203-E089570F0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39" y="5555170"/>
            <a:ext cx="470059" cy="5849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4E1809-AA70-4A12-955A-CBFD047932BE}"/>
              </a:ext>
            </a:extLst>
          </p:cNvPr>
          <p:cNvSpPr txBox="1"/>
          <p:nvPr/>
        </p:nvSpPr>
        <p:spPr>
          <a:xfrm>
            <a:off x="4660821" y="6098550"/>
            <a:ext cx="470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D17D2-36F8-430E-980F-7631C92F1AD0}"/>
              </a:ext>
            </a:extLst>
          </p:cNvPr>
          <p:cNvSpPr txBox="1"/>
          <p:nvPr/>
        </p:nvSpPr>
        <p:spPr>
          <a:xfrm>
            <a:off x="681103" y="3532910"/>
            <a:ext cx="154207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1746-CVC </a:t>
            </a:r>
          </a:p>
          <a:p>
            <a:r>
              <a:rPr lang="en-US" sz="1100" dirty="0"/>
              <a:t>Full Zip Hoodie</a:t>
            </a:r>
          </a:p>
          <a:p>
            <a:r>
              <a:rPr lang="en-US" sz="1100" dirty="0"/>
              <a:t>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$35</a:t>
            </a:r>
          </a:p>
          <a:p>
            <a:r>
              <a:rPr lang="en-US" sz="1100" dirty="0"/>
              <a:t>2XL:  $36.50</a:t>
            </a:r>
          </a:p>
          <a:p>
            <a:r>
              <a:rPr lang="en-US" sz="1100" dirty="0"/>
              <a:t>3XL:  $38</a:t>
            </a:r>
          </a:p>
          <a:p>
            <a:r>
              <a:rPr lang="en-US" sz="1100" dirty="0"/>
              <a:t>4XL:  $40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5D4573-4E09-41A2-BF68-F21D100AC762}"/>
              </a:ext>
            </a:extLst>
          </p:cNvPr>
          <p:cNvSpPr txBox="1"/>
          <p:nvPr/>
        </p:nvSpPr>
        <p:spPr>
          <a:xfrm>
            <a:off x="6639327" y="5000197"/>
            <a:ext cx="1542069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1736-CVC </a:t>
            </a:r>
            <a:r>
              <a:rPr lang="en-US" sz="1100" dirty="0"/>
              <a:t>Pullover Hoodie</a:t>
            </a:r>
          </a:p>
          <a:p>
            <a:r>
              <a:rPr lang="en-US" sz="1100" dirty="0"/>
              <a:t>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$28.50</a:t>
            </a:r>
          </a:p>
          <a:p>
            <a:r>
              <a:rPr lang="en-US" sz="1100" dirty="0"/>
              <a:t>2XL:  $30</a:t>
            </a:r>
          </a:p>
          <a:p>
            <a:r>
              <a:rPr lang="en-US" sz="1100" dirty="0"/>
              <a:t>3XL:  $31.50</a:t>
            </a:r>
          </a:p>
          <a:p>
            <a:r>
              <a:rPr lang="en-US" sz="1100" dirty="0"/>
              <a:t>4XL:  $33.50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455F39-0538-4816-A65E-E72D5C280817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1EF888-7F6A-40F2-8CE0-67788D64259E}"/>
              </a:ext>
            </a:extLst>
          </p:cNvPr>
          <p:cNvSpPr txBox="1"/>
          <p:nvPr/>
        </p:nvSpPr>
        <p:spPr>
          <a:xfrm>
            <a:off x="681103" y="5364912"/>
            <a:ext cx="27386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The Full Zip Hoodie is only available in the 5 colors listed above.  The Pullover Hoodie has all 10 colors shown.</a:t>
            </a:r>
          </a:p>
        </p:txBody>
      </p:sp>
    </p:spTree>
    <p:extLst>
      <p:ext uri="{BB962C8B-B14F-4D97-AF65-F5344CB8AC3E}">
        <p14:creationId xmlns:p14="http://schemas.microsoft.com/office/powerpoint/2010/main" val="385911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8DF3B7C-CCBE-4937-AAF6-9D22E06DA914}"/>
              </a:ext>
            </a:extLst>
          </p:cNvPr>
          <p:cNvSpPr txBox="1"/>
          <p:nvPr/>
        </p:nvSpPr>
        <p:spPr>
          <a:xfrm>
            <a:off x="404374" y="1359211"/>
            <a:ext cx="33463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Microfiber </a:t>
            </a:r>
            <a:r>
              <a:rPr lang="en-US" sz="1100" dirty="0" err="1"/>
              <a:t>Windshirt</a:t>
            </a:r>
            <a:r>
              <a:rPr lang="en-US" sz="1100" dirty="0"/>
              <a:t> Pullover</a:t>
            </a:r>
            <a:br>
              <a:rPr lang="en-US" sz="1100" dirty="0"/>
            </a:br>
            <a:r>
              <a:rPr lang="en-US" sz="1100" dirty="0"/>
              <a:t>4.0 oz, 100% Water Repellent Poly with Peached Finish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E8C944-0C3A-4F77-8D52-858F75E7D345}"/>
              </a:ext>
            </a:extLst>
          </p:cNvPr>
          <p:cNvGrpSpPr/>
          <p:nvPr/>
        </p:nvGrpSpPr>
        <p:grpSpPr>
          <a:xfrm>
            <a:off x="3372716" y="5498789"/>
            <a:ext cx="3804761" cy="718758"/>
            <a:chOff x="648088" y="5315816"/>
            <a:chExt cx="3804761" cy="7187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AA0F49-D54E-4B46-B25F-E3E5316D9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01" y="5335300"/>
              <a:ext cx="428625" cy="533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1ADE5A-F783-43F7-A5FA-54A0DEE92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804" y="5324909"/>
              <a:ext cx="428625" cy="533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2F0EB5E-9679-49DE-9A4E-53282423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07" y="5315816"/>
              <a:ext cx="428625" cy="533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8600D6-B3EE-4480-BED8-A706EB319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798" y="5335300"/>
              <a:ext cx="428625" cy="533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C98CE2-FFD6-4197-B49F-8371DD47E51B}"/>
                </a:ext>
              </a:extLst>
            </p:cNvPr>
            <p:cNvSpPr txBox="1"/>
            <p:nvPr/>
          </p:nvSpPr>
          <p:spPr>
            <a:xfrm>
              <a:off x="648088" y="5814514"/>
              <a:ext cx="3804761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30" dirty="0"/>
                <a:t>Navy Blue     Charcoal          Black        French Blue      Khaki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E6D5F7-54FD-4BFB-839A-147354B1B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26" y="768661"/>
            <a:ext cx="2857500" cy="3571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661399-6FB8-4CEC-97EF-FE6BDA91B89A}"/>
              </a:ext>
            </a:extLst>
          </p:cNvPr>
          <p:cNvSpPr txBox="1"/>
          <p:nvPr/>
        </p:nvSpPr>
        <p:spPr>
          <a:xfrm>
            <a:off x="5637722" y="4125092"/>
            <a:ext cx="33463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Microfiber </a:t>
            </a:r>
            <a:r>
              <a:rPr lang="en-US" sz="1100" dirty="0" err="1"/>
              <a:t>Windshirt</a:t>
            </a:r>
            <a:r>
              <a:rPr lang="en-US" sz="1100" dirty="0"/>
              <a:t> 1/4 zip</a:t>
            </a:r>
          </a:p>
          <a:p>
            <a:r>
              <a:rPr lang="en-US" sz="1100" dirty="0"/>
              <a:t>4.0 oz, 100% Water Repellent Poly with Peached Finish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A4805EC-CF6C-44B1-B316-8889DF4DE1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9" y="1790098"/>
            <a:ext cx="2857500" cy="29622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4B45FD-5BF4-4C81-AF2D-34204161577D}"/>
              </a:ext>
            </a:extLst>
          </p:cNvPr>
          <p:cNvSpPr txBox="1"/>
          <p:nvPr/>
        </p:nvSpPr>
        <p:spPr>
          <a:xfrm>
            <a:off x="1173614" y="4794998"/>
            <a:ext cx="1527463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Pullover </a:t>
            </a:r>
            <a:r>
              <a:rPr lang="en-US" sz="1100" dirty="0" err="1"/>
              <a:t>Windshirt</a:t>
            </a:r>
            <a:endParaRPr lang="en-US" sz="1100" dirty="0"/>
          </a:p>
          <a:p>
            <a:r>
              <a:rPr lang="en-US" sz="1100" b="1" dirty="0"/>
              <a:t>9013-MFI</a:t>
            </a:r>
          </a:p>
          <a:p>
            <a:r>
              <a:rPr lang="en-US" sz="1100" dirty="0"/>
              <a:t>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$25.50</a:t>
            </a:r>
          </a:p>
          <a:p>
            <a:r>
              <a:rPr lang="en-US" sz="1100" dirty="0"/>
              <a:t>2XL:  $27</a:t>
            </a:r>
          </a:p>
          <a:p>
            <a:r>
              <a:rPr lang="en-US" sz="1100" dirty="0"/>
              <a:t>3XL:  $28.50</a:t>
            </a:r>
          </a:p>
          <a:p>
            <a:r>
              <a:rPr lang="en-US" sz="1100" dirty="0"/>
              <a:t>4XL:  $30.50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419DEA-6249-4597-82FA-45DEC8645D51}"/>
              </a:ext>
            </a:extLst>
          </p:cNvPr>
          <p:cNvSpPr txBox="1"/>
          <p:nvPr/>
        </p:nvSpPr>
        <p:spPr>
          <a:xfrm>
            <a:off x="6603159" y="4642789"/>
            <a:ext cx="151001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Quarter Zip </a:t>
            </a:r>
            <a:r>
              <a:rPr lang="en-US" sz="1100" dirty="0" err="1"/>
              <a:t>Windshirt</a:t>
            </a:r>
            <a:endParaRPr lang="en-US" sz="1100" dirty="0"/>
          </a:p>
          <a:p>
            <a:r>
              <a:rPr lang="en-US" sz="1100" b="1" dirty="0"/>
              <a:t>9413-MFI</a:t>
            </a:r>
          </a:p>
          <a:p>
            <a:r>
              <a:rPr lang="en-US" sz="1100" dirty="0"/>
              <a:t>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$28.50</a:t>
            </a:r>
          </a:p>
          <a:p>
            <a:r>
              <a:rPr lang="en-US" sz="1100" dirty="0"/>
              <a:t>2XL:  $30</a:t>
            </a:r>
          </a:p>
          <a:p>
            <a:r>
              <a:rPr lang="en-US" sz="1100" dirty="0"/>
              <a:t>3XL:  $31.50</a:t>
            </a:r>
          </a:p>
          <a:p>
            <a:r>
              <a:rPr lang="en-US" sz="1100" dirty="0"/>
              <a:t>4XL:  $33.50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104F7-978F-4235-BB0E-8D1A76F48E6D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42410-B9AB-9B31-C8D7-AB2F876C1F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23" y="5516287"/>
            <a:ext cx="4286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EE9C91-9567-42DA-97AD-B947B60F420C}"/>
              </a:ext>
            </a:extLst>
          </p:cNvPr>
          <p:cNvSpPr txBox="1"/>
          <p:nvPr/>
        </p:nvSpPr>
        <p:spPr>
          <a:xfrm>
            <a:off x="477981" y="1101991"/>
            <a:ext cx="23691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and Ladies’ Full Zip Wind Jacket</a:t>
            </a:r>
          </a:p>
          <a:p>
            <a:r>
              <a:rPr lang="en-US" sz="1100" dirty="0"/>
              <a:t>3.25 oz, 100% Polyester Woven</a:t>
            </a:r>
            <a:br>
              <a:rPr lang="en-US" sz="1100" dirty="0"/>
            </a:br>
            <a:r>
              <a:rPr lang="en-US" sz="1100" dirty="0"/>
              <a:t>Water repellent &amp; wind proof</a:t>
            </a:r>
            <a:br>
              <a:rPr lang="en-US" sz="1100" dirty="0"/>
            </a:br>
            <a:r>
              <a:rPr lang="en-US" sz="1100" dirty="0"/>
              <a:t>Very lightweight</a:t>
            </a:r>
            <a:br>
              <a:rPr lang="en-US" sz="1100" dirty="0"/>
            </a:br>
            <a:r>
              <a:rPr lang="en-US" sz="1100" dirty="0"/>
              <a:t>Printed polyurethane interior</a:t>
            </a:r>
            <a:endParaRPr lang="en-US" sz="1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90638-8B33-4ABC-AB8F-02663268F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68" y="2609138"/>
            <a:ext cx="2381250" cy="298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128197-2231-4B56-8BCB-4CF0C1693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6" y="2470593"/>
            <a:ext cx="2495896" cy="31198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2AE52B-8685-42A8-88F3-F943257CC80A}"/>
              </a:ext>
            </a:extLst>
          </p:cNvPr>
          <p:cNvSpPr txBox="1"/>
          <p:nvPr/>
        </p:nvSpPr>
        <p:spPr>
          <a:xfrm>
            <a:off x="741250" y="5590463"/>
            <a:ext cx="2289880" cy="22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" dirty="0"/>
              <a:t>Black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8E901B-06D9-4C71-8498-61A3942B92C9}"/>
              </a:ext>
            </a:extLst>
          </p:cNvPr>
          <p:cNvSpPr txBox="1"/>
          <p:nvPr/>
        </p:nvSpPr>
        <p:spPr>
          <a:xfrm>
            <a:off x="3763348" y="2370924"/>
            <a:ext cx="1494452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</a:t>
            </a:r>
            <a:r>
              <a:rPr lang="en-US" sz="1100" b="1" dirty="0"/>
              <a:t>9306-WBK</a:t>
            </a:r>
            <a:r>
              <a:rPr lang="en-US" sz="1100" dirty="0"/>
              <a:t> Available:  Small to 4XL</a:t>
            </a:r>
          </a:p>
          <a:p>
            <a:endParaRPr lang="en-US" sz="1100" dirty="0"/>
          </a:p>
          <a:p>
            <a:r>
              <a:rPr lang="en-US" sz="1100" dirty="0"/>
              <a:t>Ladies’ </a:t>
            </a:r>
            <a:r>
              <a:rPr lang="en-US" sz="1100" b="1" dirty="0"/>
              <a:t>306-WBK</a:t>
            </a:r>
            <a:r>
              <a:rPr lang="en-US" sz="1100" dirty="0"/>
              <a:t> Available:  Small to 3XL</a:t>
            </a:r>
          </a:p>
          <a:p>
            <a:endParaRPr lang="en-US" sz="1100" dirty="0"/>
          </a:p>
          <a:p>
            <a:r>
              <a:rPr lang="en-US" sz="1100" dirty="0"/>
              <a:t>Small to XL:  $48</a:t>
            </a:r>
          </a:p>
          <a:p>
            <a:r>
              <a:rPr lang="en-US" sz="1100" dirty="0"/>
              <a:t>2XL:  $49.50</a:t>
            </a:r>
          </a:p>
          <a:p>
            <a:r>
              <a:rPr lang="en-US" sz="1100" dirty="0"/>
              <a:t>3XL:  $51</a:t>
            </a:r>
          </a:p>
          <a:p>
            <a:r>
              <a:rPr lang="en-US" sz="1100" dirty="0"/>
              <a:t>4XL:  $53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EA3487-98C7-42A1-80B2-C289A425642B}"/>
              </a:ext>
            </a:extLst>
          </p:cNvPr>
          <p:cNvSpPr txBox="1"/>
          <p:nvPr/>
        </p:nvSpPr>
        <p:spPr>
          <a:xfrm>
            <a:off x="5929683" y="5533688"/>
            <a:ext cx="2289880" cy="22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" dirty="0"/>
              <a:t>Black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5CC78-D374-4BB9-B3BB-47522A3DEC59}"/>
              </a:ext>
            </a:extLst>
          </p:cNvPr>
          <p:cNvGrpSpPr/>
          <p:nvPr/>
        </p:nvGrpSpPr>
        <p:grpSpPr>
          <a:xfrm>
            <a:off x="3325123" y="5187170"/>
            <a:ext cx="2289880" cy="872308"/>
            <a:chOff x="3325123" y="5187170"/>
            <a:chExt cx="2289880" cy="87230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2043C5-5795-4534-936D-FC9154C57728}"/>
                </a:ext>
              </a:extLst>
            </p:cNvPr>
            <p:cNvGrpSpPr/>
            <p:nvPr/>
          </p:nvGrpSpPr>
          <p:grpSpPr>
            <a:xfrm>
              <a:off x="3612115" y="5187170"/>
              <a:ext cx="1744569" cy="533400"/>
              <a:chOff x="6872287" y="5668615"/>
              <a:chExt cx="1744569" cy="5334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DD73A5E-8209-4633-BB46-C63005357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2287" y="5668615"/>
                <a:ext cx="428625" cy="5334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091397C-C210-4989-A8DA-737649F78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7120" y="5668615"/>
                <a:ext cx="428625" cy="5334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90B2692-5064-43FD-869D-1D84731EE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4526" y="5668615"/>
                <a:ext cx="428625" cy="5334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FE613FD-DBFB-442A-807D-231622D86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8231" y="5668615"/>
                <a:ext cx="428625" cy="533400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8C4D84-667B-4D2F-A5FE-5C6DD2782CD9}"/>
                </a:ext>
              </a:extLst>
            </p:cNvPr>
            <p:cNvSpPr txBox="1"/>
            <p:nvPr/>
          </p:nvSpPr>
          <p:spPr>
            <a:xfrm>
              <a:off x="3325123" y="5711690"/>
              <a:ext cx="2289880" cy="34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30" dirty="0"/>
                <a:t>         Heather    </a:t>
              </a:r>
              <a:r>
                <a:rPr lang="en-US" sz="830" dirty="0" err="1"/>
                <a:t>Heather</a:t>
              </a:r>
              <a:r>
                <a:rPr lang="en-US" sz="830" dirty="0"/>
                <a:t>       Steel          Navy</a:t>
              </a:r>
            </a:p>
            <a:p>
              <a:r>
                <a:rPr lang="en-US" sz="830" dirty="0"/>
                <a:t>        Charcoal      Grey           Blue           </a:t>
              </a:r>
              <a:r>
                <a:rPr lang="en-US" sz="830" dirty="0" err="1"/>
                <a:t>Blue</a:t>
              </a:r>
              <a:endParaRPr lang="en-US" sz="83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36A0DC4-500A-4B5D-B296-611D84BEB03B}"/>
              </a:ext>
            </a:extLst>
          </p:cNvPr>
          <p:cNvSpPr txBox="1"/>
          <p:nvPr/>
        </p:nvSpPr>
        <p:spPr>
          <a:xfrm>
            <a:off x="1241525" y="2250533"/>
            <a:ext cx="12180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Men’s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5D8EAF-28F8-46DC-A8FB-FE62A0752C62}"/>
              </a:ext>
            </a:extLst>
          </p:cNvPr>
          <p:cNvSpPr txBox="1"/>
          <p:nvPr/>
        </p:nvSpPr>
        <p:spPr>
          <a:xfrm>
            <a:off x="6455984" y="2415700"/>
            <a:ext cx="12180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Ladies’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D7B227-A810-4730-B7F6-C916A1B12CCC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9</a:t>
            </a:r>
          </a:p>
        </p:txBody>
      </p:sp>
    </p:spTree>
    <p:extLst>
      <p:ext uri="{BB962C8B-B14F-4D97-AF65-F5344CB8AC3E}">
        <p14:creationId xmlns:p14="http://schemas.microsoft.com/office/powerpoint/2010/main" val="16007443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6302</TotalTime>
  <Words>1497</Words>
  <Application>Microsoft Office PowerPoint</Application>
  <PresentationFormat>On-screen Show (4:3)</PresentationFormat>
  <Paragraphs>558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Uaw Mda</cp:lastModifiedBy>
  <cp:revision>196</cp:revision>
  <cp:lastPrinted>2024-02-15T15:02:41Z</cp:lastPrinted>
  <dcterms:created xsi:type="dcterms:W3CDTF">2021-09-23T12:11:57Z</dcterms:created>
  <dcterms:modified xsi:type="dcterms:W3CDTF">2024-03-07T13:16:15Z</dcterms:modified>
</cp:coreProperties>
</file>